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8" r:id="rId2"/>
    <p:sldId id="283" r:id="rId3"/>
    <p:sldId id="261" r:id="rId4"/>
    <p:sldId id="262" r:id="rId5"/>
    <p:sldId id="263" r:id="rId6"/>
    <p:sldId id="260" r:id="rId7"/>
    <p:sldId id="267" r:id="rId8"/>
    <p:sldId id="270" r:id="rId9"/>
    <p:sldId id="272" r:id="rId10"/>
    <p:sldId id="271" r:id="rId11"/>
    <p:sldId id="273" r:id="rId12"/>
    <p:sldId id="279" r:id="rId13"/>
    <p:sldId id="265" r:id="rId14"/>
    <p:sldId id="280" r:id="rId15"/>
    <p:sldId id="281" r:id="rId16"/>
    <p:sldId id="268" r:id="rId17"/>
    <p:sldId id="256" r:id="rId18"/>
    <p:sldId id="282" r:id="rId19"/>
  </p:sldIdLst>
  <p:sldSz cx="18288000" cy="10287000"/>
  <p:notesSz cx="6858000" cy="9144000"/>
  <p:embeddedFontLst>
    <p:embeddedFont>
      <p:font typeface="Calibri" panose="020F0502020204030204" pitchFamily="34" charset="0"/>
      <p:regular r:id="rId21"/>
      <p:bold r:id="rId22"/>
      <p:italic r:id="rId23"/>
      <p:boldItalic r:id="rId24"/>
    </p:embeddedFont>
    <p:embeddedFont>
      <p:font typeface="DM Sans" panose="020B0604020202020204" charset="0"/>
      <p:regular r:id="rId25"/>
    </p:embeddedFont>
    <p:embeddedFont>
      <p:font typeface="DM Sans Bold" panose="020B0604020202020204" charset="0"/>
      <p:regular r:id="rId26"/>
    </p:embeddedFont>
    <p:embeddedFont>
      <p:font typeface="Elephant" panose="02020904090505020303" pitchFamily="18" charset="0"/>
      <p:regular r:id="rId27"/>
      <p:italic r:id="rId28"/>
    </p:embeddedFont>
    <p:embeddedFont>
      <p:font typeface="Georgia" panose="02040502050405020303" pitchFamily="18" charset="0"/>
      <p:regular r:id="rId29"/>
      <p:bold r:id="rId30"/>
      <p:italic r:id="rId31"/>
      <p:boldItalic r:id="rId32"/>
    </p:embeddedFont>
    <p:embeddedFont>
      <p:font typeface="Georgia Pro Cond" panose="02040506050405020303" pitchFamily="18" charset="0"/>
      <p:regular r:id="rId33"/>
      <p:bold r:id="rId34"/>
      <p:italic r:id="rId35"/>
      <p:boldItalic r:id="rId36"/>
    </p:embeddedFont>
    <p:embeddedFont>
      <p:font typeface="Georgia Pro Light" panose="02040302050405020303" pitchFamily="18" charset="0"/>
      <p:regular r:id="rId37"/>
      <p:italic r:id="rId38"/>
    </p:embeddedFont>
    <p:embeddedFont>
      <p:font typeface="Open Sans" panose="020B0606030504020204" pitchFamily="34" charset="0"/>
      <p:regular r:id="rId39"/>
      <p:bold r:id="rId40"/>
      <p:italic r:id="rId41"/>
      <p:boldItalic r:id="rId42"/>
    </p:embeddedFont>
    <p:embeddedFont>
      <p:font typeface="Showcard Gothic" panose="04020904020102020604" pitchFamily="82" charset="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D6F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5" d="100"/>
          <a:sy n="45" d="100"/>
        </p:scale>
        <p:origin x="81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theme" Target="theme/theme1.xml"/><Relationship Id="rId20" Type="http://schemas.openxmlformats.org/officeDocument/2006/relationships/notesMaster" Target="notesMasters/notesMaster1.xml"/><Relationship Id="rId41" Type="http://schemas.openxmlformats.org/officeDocument/2006/relationships/font" Target="fonts/font21.fntdata"/></Relationships>
</file>

<file path=ppt/media/image1.jpeg>
</file>

<file path=ppt/media/image10.svg>
</file>

<file path=ppt/media/image11.png>
</file>

<file path=ppt/media/image12.png>
</file>

<file path=ppt/media/image13.png>
</file>

<file path=ppt/media/image2.png>
</file>

<file path=ppt/media/image3.sv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4869EA-06F4-41FE-A835-4835F3C84B64}" type="datetimeFigureOut">
              <a:rPr lang="en-US" smtClean="0"/>
              <a:t>6/5/2023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C257FC-087E-44A9-A443-A660D9DA601D}" type="slidenum">
              <a:rPr lang="en-US" smtClean="0"/>
              <a:t>‹#›</a:t>
            </a:fld>
            <a:endParaRPr lang="en-US"/>
          </a:p>
        </p:txBody>
      </p:sp>
    </p:spTree>
    <p:extLst>
      <p:ext uri="{BB962C8B-B14F-4D97-AF65-F5344CB8AC3E}">
        <p14:creationId xmlns:p14="http://schemas.microsoft.com/office/powerpoint/2010/main" val="5503696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C257FC-087E-44A9-A443-A660D9DA601D}" type="slidenum">
              <a:rPr lang="en-US" smtClean="0"/>
              <a:t>10</a:t>
            </a:fld>
            <a:endParaRPr lang="en-US"/>
          </a:p>
        </p:txBody>
      </p:sp>
    </p:spTree>
    <p:extLst>
      <p:ext uri="{BB962C8B-B14F-4D97-AF65-F5344CB8AC3E}">
        <p14:creationId xmlns:p14="http://schemas.microsoft.com/office/powerpoint/2010/main" val="301698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hyperlink" Target="https://www.pewresearch.org/journalism/2016/12/15/many-americans-believe-fake-news-is-sowing-confusion/"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558926" y="7917522"/>
            <a:ext cx="9729074" cy="2369478"/>
          </a:xfrm>
          <a:custGeom>
            <a:avLst/>
            <a:gdLst/>
            <a:ahLst/>
            <a:cxnLst/>
            <a:rect l="l" t="t" r="r" b="b"/>
            <a:pathLst>
              <a:path w="6539885" h="1592763">
                <a:moveTo>
                  <a:pt x="0" y="0"/>
                </a:moveTo>
                <a:lnTo>
                  <a:pt x="6539885" y="0"/>
                </a:lnTo>
                <a:lnTo>
                  <a:pt x="6539885" y="1592763"/>
                </a:lnTo>
                <a:lnTo>
                  <a:pt x="0" y="1592763"/>
                </a:lnTo>
                <a:close/>
              </a:path>
            </a:pathLst>
          </a:custGeom>
          <a:solidFill>
            <a:srgbClr val="00B0F0"/>
          </a:solidFill>
        </p:spPr>
      </p:sp>
      <p:sp>
        <p:nvSpPr>
          <p:cNvPr id="5" name="AutoShape 5"/>
          <p:cNvSpPr/>
          <p:nvPr/>
        </p:nvSpPr>
        <p:spPr>
          <a:xfrm>
            <a:off x="0" y="7888947"/>
            <a:ext cx="18288000" cy="0"/>
          </a:xfrm>
          <a:prstGeom prst="line">
            <a:avLst/>
          </a:prstGeom>
          <a:ln w="28575" cap="flat">
            <a:solidFill>
              <a:srgbClr val="D9D9D9"/>
            </a:solidFill>
            <a:prstDash val="solid"/>
            <a:headEnd type="none" w="sm" len="sm"/>
            <a:tailEnd type="none" w="sm" len="sm"/>
          </a:ln>
        </p:spPr>
      </p:sp>
      <p:sp>
        <p:nvSpPr>
          <p:cNvPr id="6" name="TextBox 6"/>
          <p:cNvSpPr txBox="1"/>
          <p:nvPr/>
        </p:nvSpPr>
        <p:spPr>
          <a:xfrm>
            <a:off x="654465" y="8343607"/>
            <a:ext cx="7651335" cy="992131"/>
          </a:xfrm>
          <a:prstGeom prst="rect">
            <a:avLst/>
          </a:prstGeom>
        </p:spPr>
        <p:txBody>
          <a:bodyPr wrap="square" lIns="0" tIns="0" rIns="0" bIns="0" rtlCol="0" anchor="t">
            <a:spAutoFit/>
          </a:bodyPr>
          <a:lstStyle/>
          <a:p>
            <a:pPr>
              <a:lnSpc>
                <a:spcPts val="3850"/>
              </a:lnSpc>
            </a:pPr>
            <a:r>
              <a:rPr lang="en-US" sz="3200" dirty="0">
                <a:solidFill>
                  <a:srgbClr val="414042"/>
                </a:solidFill>
                <a:latin typeface="Georgia" panose="02040502050405020303" pitchFamily="18" charset="0"/>
              </a:rPr>
              <a:t>MD MAHMUDUL HASAN TAREQ</a:t>
            </a:r>
          </a:p>
          <a:p>
            <a:pPr>
              <a:lnSpc>
                <a:spcPts val="3850"/>
              </a:lnSpc>
            </a:pPr>
            <a:r>
              <a:rPr lang="en-US" sz="3200" dirty="0">
                <a:solidFill>
                  <a:srgbClr val="414042"/>
                </a:solidFill>
                <a:latin typeface="Georgia" panose="02040502050405020303" pitchFamily="18" charset="0"/>
              </a:rPr>
              <a:t>Student ID: 4420190083</a:t>
            </a:r>
          </a:p>
        </p:txBody>
      </p:sp>
      <p:sp>
        <p:nvSpPr>
          <p:cNvPr id="8" name="TextBox 8"/>
          <p:cNvSpPr txBox="1"/>
          <p:nvPr/>
        </p:nvSpPr>
        <p:spPr>
          <a:xfrm>
            <a:off x="1603155" y="5281661"/>
            <a:ext cx="15411219" cy="692497"/>
          </a:xfrm>
          <a:prstGeom prst="rect">
            <a:avLst/>
          </a:prstGeom>
        </p:spPr>
        <p:txBody>
          <a:bodyPr wrap="square" lIns="0" tIns="0" rIns="0" bIns="0" rtlCol="0" anchor="t">
            <a:spAutoFit/>
          </a:bodyPr>
          <a:lstStyle/>
          <a:p>
            <a:pPr>
              <a:lnSpc>
                <a:spcPts val="5400"/>
              </a:lnSpc>
            </a:pPr>
            <a:r>
              <a:rPr lang="en-US" sz="4500" dirty="0">
                <a:solidFill>
                  <a:schemeClr val="accent5">
                    <a:lumMod val="75000"/>
                  </a:schemeClr>
                </a:solidFill>
                <a:latin typeface="DM Sans"/>
              </a:rPr>
              <a:t> </a:t>
            </a:r>
            <a:r>
              <a:rPr lang="en-US" sz="4500" dirty="0">
                <a:solidFill>
                  <a:srgbClr val="00B0F0"/>
                </a:solidFill>
                <a:latin typeface="Elephant" panose="02020904090505020303" pitchFamily="18" charset="0"/>
              </a:rPr>
              <a:t>Title: Machine Learning Based Fake News Detection</a:t>
            </a:r>
          </a:p>
        </p:txBody>
      </p:sp>
      <p:sp>
        <p:nvSpPr>
          <p:cNvPr id="9" name="TextBox 9"/>
          <p:cNvSpPr txBox="1"/>
          <p:nvPr/>
        </p:nvSpPr>
        <p:spPr>
          <a:xfrm>
            <a:off x="0" y="7946097"/>
            <a:ext cx="2474090" cy="397510"/>
          </a:xfrm>
          <a:prstGeom prst="rect">
            <a:avLst/>
          </a:prstGeom>
        </p:spPr>
        <p:txBody>
          <a:bodyPr lIns="0" tIns="0" rIns="0" bIns="0" rtlCol="0" anchor="t">
            <a:spAutoFit/>
          </a:bodyPr>
          <a:lstStyle/>
          <a:p>
            <a:pPr>
              <a:lnSpc>
                <a:spcPts val="3079"/>
              </a:lnSpc>
            </a:pPr>
            <a:r>
              <a:rPr lang="en-US" sz="2799" dirty="0">
                <a:solidFill>
                  <a:srgbClr val="414042"/>
                </a:solidFill>
                <a:latin typeface="DM Sans"/>
              </a:rPr>
              <a:t> </a:t>
            </a:r>
            <a:r>
              <a:rPr lang="en-US" sz="2799" dirty="0">
                <a:solidFill>
                  <a:srgbClr val="414042"/>
                </a:solidFill>
                <a:latin typeface="Georgia" panose="02040502050405020303" pitchFamily="18" charset="0"/>
              </a:rPr>
              <a:t>Present by</a:t>
            </a:r>
          </a:p>
        </p:txBody>
      </p:sp>
      <p:sp>
        <p:nvSpPr>
          <p:cNvPr id="10" name="AutoShape 10"/>
          <p:cNvSpPr/>
          <p:nvPr/>
        </p:nvSpPr>
        <p:spPr>
          <a:xfrm>
            <a:off x="0" y="2345717"/>
            <a:ext cx="18288000" cy="0"/>
          </a:xfrm>
          <a:prstGeom prst="line">
            <a:avLst/>
          </a:prstGeom>
          <a:ln w="28575" cap="flat">
            <a:solidFill>
              <a:srgbClr val="D9D9D9"/>
            </a:solidFill>
            <a:prstDash val="solid"/>
            <a:headEnd type="none" w="sm" len="sm"/>
            <a:tailEnd type="none" w="sm" len="sm"/>
          </a:ln>
        </p:spPr>
      </p:sp>
      <p:sp>
        <p:nvSpPr>
          <p:cNvPr id="11" name="TextBox 11"/>
          <p:cNvSpPr txBox="1"/>
          <p:nvPr/>
        </p:nvSpPr>
        <p:spPr>
          <a:xfrm>
            <a:off x="8988932" y="9102261"/>
            <a:ext cx="6762310" cy="493661"/>
          </a:xfrm>
          <a:prstGeom prst="rect">
            <a:avLst/>
          </a:prstGeom>
        </p:spPr>
        <p:txBody>
          <a:bodyPr wrap="square" lIns="0" tIns="0" rIns="0" bIns="0" rtlCol="0" anchor="t">
            <a:spAutoFit/>
          </a:bodyPr>
          <a:lstStyle/>
          <a:p>
            <a:pPr>
              <a:lnSpc>
                <a:spcPts val="3849"/>
              </a:lnSpc>
            </a:pPr>
            <a:r>
              <a:rPr lang="en-US" sz="3600" dirty="0">
                <a:solidFill>
                  <a:srgbClr val="FFFFFF"/>
                </a:solidFill>
                <a:latin typeface="Georgia" panose="02040502050405020303" pitchFamily="18" charset="0"/>
              </a:rPr>
              <a:t>Supervisor: Prof. Dr. Yin Long</a:t>
            </a:r>
          </a:p>
        </p:txBody>
      </p:sp>
      <p:sp>
        <p:nvSpPr>
          <p:cNvPr id="13" name="TextBox 13"/>
          <p:cNvSpPr txBox="1"/>
          <p:nvPr/>
        </p:nvSpPr>
        <p:spPr>
          <a:xfrm>
            <a:off x="2474090" y="988066"/>
            <a:ext cx="14594710" cy="493277"/>
          </a:xfrm>
          <a:prstGeom prst="rect">
            <a:avLst/>
          </a:prstGeom>
        </p:spPr>
        <p:txBody>
          <a:bodyPr wrap="square" lIns="0" tIns="0" rIns="0" bIns="0" rtlCol="0" anchor="t">
            <a:spAutoFit/>
          </a:bodyPr>
          <a:lstStyle/>
          <a:p>
            <a:pPr>
              <a:lnSpc>
                <a:spcPts val="3283"/>
              </a:lnSpc>
            </a:pPr>
            <a:r>
              <a:rPr lang="en-US" sz="4800" dirty="0">
                <a:solidFill>
                  <a:schemeClr val="tx1">
                    <a:lumMod val="65000"/>
                    <a:lumOff val="35000"/>
                  </a:schemeClr>
                </a:solidFill>
                <a:latin typeface="Elephant" panose="02020904090505020303" pitchFamily="18" charset="0"/>
              </a:rPr>
              <a:t>Southwest University of Science and Technology</a:t>
            </a:r>
          </a:p>
        </p:txBody>
      </p:sp>
      <p:sp>
        <p:nvSpPr>
          <p:cNvPr id="15" name="TextBox 15"/>
          <p:cNvSpPr txBox="1"/>
          <p:nvPr/>
        </p:nvSpPr>
        <p:spPr>
          <a:xfrm>
            <a:off x="9139238" y="4274503"/>
            <a:ext cx="9525" cy="1566544"/>
          </a:xfrm>
          <a:prstGeom prst="rect">
            <a:avLst/>
          </a:prstGeom>
        </p:spPr>
        <p:txBody>
          <a:bodyPr lIns="0" tIns="0" rIns="0" bIns="0" rtlCol="0" anchor="t">
            <a:spAutoFit/>
          </a:bodyPr>
          <a:lstStyle/>
          <a:p>
            <a:pPr algn="ctr">
              <a:lnSpc>
                <a:spcPts val="12880"/>
              </a:lnSpc>
            </a:pPr>
            <a:endParaRPr/>
          </a:p>
        </p:txBody>
      </p:sp>
      <p:pic>
        <p:nvPicPr>
          <p:cNvPr id="18" name="Picture 17" descr="校标">
            <a:extLst>
              <a:ext uri="{FF2B5EF4-FFF2-40B4-BE49-F238E27FC236}">
                <a16:creationId xmlns:a16="http://schemas.microsoft.com/office/drawing/2014/main" id="{399C369E-354C-427B-B54B-193FF640302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29817" y="222085"/>
            <a:ext cx="1778765" cy="1721261"/>
          </a:xfrm>
          <a:prstGeom prst="rect">
            <a:avLst/>
          </a:prstGeom>
          <a:noFill/>
          <a:ln>
            <a:noFill/>
          </a:ln>
        </p:spPr>
      </p:pic>
      <p:sp>
        <p:nvSpPr>
          <p:cNvPr id="14" name="TextBox 13">
            <a:extLst>
              <a:ext uri="{FF2B5EF4-FFF2-40B4-BE49-F238E27FC236}">
                <a16:creationId xmlns:a16="http://schemas.microsoft.com/office/drawing/2014/main" id="{57F946F3-8167-4C99-B31D-835CC3E6A159}"/>
              </a:ext>
            </a:extLst>
          </p:cNvPr>
          <p:cNvSpPr txBox="1"/>
          <p:nvPr/>
        </p:nvSpPr>
        <p:spPr>
          <a:xfrm>
            <a:off x="8924823" y="8254897"/>
            <a:ext cx="9157622" cy="646331"/>
          </a:xfrm>
          <a:prstGeom prst="rect">
            <a:avLst/>
          </a:prstGeom>
          <a:noFill/>
        </p:spPr>
        <p:txBody>
          <a:bodyPr wrap="square" rtlCol="0">
            <a:spAutoFit/>
          </a:bodyPr>
          <a:lstStyle/>
          <a:p>
            <a:r>
              <a:rPr lang="en-US" sz="3600" dirty="0">
                <a:solidFill>
                  <a:schemeClr val="bg1"/>
                </a:solidFill>
                <a:latin typeface="Georgia" panose="02040502050405020303" pitchFamily="18" charset="0"/>
              </a:rPr>
              <a:t>School of Computer Science and Technology</a:t>
            </a:r>
          </a:p>
        </p:txBody>
      </p:sp>
      <p:sp>
        <p:nvSpPr>
          <p:cNvPr id="17" name="TextBox 7">
            <a:extLst>
              <a:ext uri="{FF2B5EF4-FFF2-40B4-BE49-F238E27FC236}">
                <a16:creationId xmlns:a16="http://schemas.microsoft.com/office/drawing/2014/main" id="{CFDD96DC-4D43-4EE6-B919-E369FA11427C}"/>
              </a:ext>
            </a:extLst>
          </p:cNvPr>
          <p:cNvSpPr txBox="1"/>
          <p:nvPr/>
        </p:nvSpPr>
        <p:spPr>
          <a:xfrm>
            <a:off x="329817" y="3275562"/>
            <a:ext cx="17752628" cy="1658852"/>
          </a:xfrm>
          <a:prstGeom prst="rect">
            <a:avLst/>
          </a:prstGeom>
        </p:spPr>
        <p:txBody>
          <a:bodyPr wrap="square" lIns="0" tIns="0" rIns="0" bIns="0" rtlCol="0" anchor="t">
            <a:spAutoFit/>
          </a:bodyPr>
          <a:lstStyle/>
          <a:p>
            <a:pPr algn="ctr">
              <a:lnSpc>
                <a:spcPts val="12499"/>
              </a:lnSpc>
            </a:pPr>
            <a:r>
              <a:rPr lang="en-US" sz="12499" dirty="0">
                <a:solidFill>
                  <a:srgbClr val="414042"/>
                </a:solidFill>
                <a:latin typeface="Elephant" panose="02020904090505020303" pitchFamily="18" charset="0"/>
              </a:rPr>
              <a:t>Thesis Defense</a:t>
            </a:r>
          </a:p>
        </p:txBody>
      </p:sp>
      <p:pic>
        <p:nvPicPr>
          <p:cNvPr id="19" name="Picture 9">
            <a:extLst>
              <a:ext uri="{FF2B5EF4-FFF2-40B4-BE49-F238E27FC236}">
                <a16:creationId xmlns:a16="http://schemas.microsoft.com/office/drawing/2014/main" id="{7D3D99FE-E011-473E-8D08-BB02EC905C8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4692557" y="2345717"/>
            <a:ext cx="3395204" cy="1049427"/>
          </a:xfrm>
          <a:prstGeom prst="rect">
            <a:avLst/>
          </a:prstGeom>
        </p:spPr>
      </p:pic>
    </p:spTree>
    <p:extLst>
      <p:ext uri="{BB962C8B-B14F-4D97-AF65-F5344CB8AC3E}">
        <p14:creationId xmlns:p14="http://schemas.microsoft.com/office/powerpoint/2010/main" val="26482666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AF9E6104-B468-43F2-B332-196DCA7D0814}"/>
              </a:ext>
            </a:extLst>
          </p:cNvPr>
          <p:cNvCxnSpPr>
            <a:cxnSpLocks/>
          </p:cNvCxnSpPr>
          <p:nvPr/>
        </p:nvCxnSpPr>
        <p:spPr>
          <a:xfrm>
            <a:off x="0" y="800100"/>
            <a:ext cx="18288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Flowchart: Off-page Connector 6">
            <a:extLst>
              <a:ext uri="{FF2B5EF4-FFF2-40B4-BE49-F238E27FC236}">
                <a16:creationId xmlns:a16="http://schemas.microsoft.com/office/drawing/2014/main" id="{7426FC74-6EF2-4927-BF2B-51D5873DE963}"/>
              </a:ext>
            </a:extLst>
          </p:cNvPr>
          <p:cNvSpPr/>
          <p:nvPr/>
        </p:nvSpPr>
        <p:spPr>
          <a:xfrm>
            <a:off x="-1" y="800100"/>
            <a:ext cx="4093535" cy="4648197"/>
          </a:xfrm>
          <a:prstGeom prst="flowChartOffpage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latin typeface="DM Sans Bold" panose="020B0604020202020204" charset="0"/>
              </a:rPr>
              <a:t>Feature Extraction</a:t>
            </a:r>
          </a:p>
        </p:txBody>
      </p:sp>
      <p:sp>
        <p:nvSpPr>
          <p:cNvPr id="8" name="TextBox 7">
            <a:extLst>
              <a:ext uri="{FF2B5EF4-FFF2-40B4-BE49-F238E27FC236}">
                <a16:creationId xmlns:a16="http://schemas.microsoft.com/office/drawing/2014/main" id="{F9F73546-E018-4FCB-A8DB-DCC14279E47A}"/>
              </a:ext>
            </a:extLst>
          </p:cNvPr>
          <p:cNvSpPr txBox="1"/>
          <p:nvPr/>
        </p:nvSpPr>
        <p:spPr>
          <a:xfrm>
            <a:off x="4093535" y="1181100"/>
            <a:ext cx="13965865" cy="4124206"/>
          </a:xfrm>
          <a:prstGeom prst="rect">
            <a:avLst/>
          </a:prstGeom>
          <a:noFill/>
        </p:spPr>
        <p:txBody>
          <a:bodyPr wrap="square" rtlCol="0">
            <a:spAutoFit/>
          </a:bodyPr>
          <a:lstStyle/>
          <a:p>
            <a:pPr marL="342900" indent="-342900" algn="just">
              <a:buFont typeface="Wingdings" panose="05000000000000000000" pitchFamily="2" charset="2"/>
              <a:buChar char="Ø"/>
            </a:pPr>
            <a:r>
              <a:rPr lang="en-US" sz="2400" kern="100" dirty="0">
                <a:solidFill>
                  <a:schemeClr val="tx1">
                    <a:lumMod val="75000"/>
                    <a:lumOff val="25000"/>
                  </a:schemeClr>
                </a:solidFill>
                <a:effectLst/>
                <a:latin typeface="DM Sans" panose="020B0604020202020204" charset="0"/>
                <a:ea typeface="DengXian" panose="02010600030101010101" pitchFamily="2" charset="-122"/>
              </a:rPr>
              <a:t>To effectively analyze text-based data, it is Important to convert the textual </a:t>
            </a:r>
            <a:r>
              <a:rPr lang="en-US" sz="2400" kern="100" dirty="0">
                <a:solidFill>
                  <a:schemeClr val="tx1">
                    <a:lumMod val="75000"/>
                    <a:lumOff val="25000"/>
                  </a:schemeClr>
                </a:solidFill>
                <a:latin typeface="DM Sans" panose="020B0604020202020204" charset="0"/>
                <a:ea typeface="DengXian" panose="02010600030101010101" pitchFamily="2" charset="-122"/>
              </a:rPr>
              <a:t>data</a:t>
            </a:r>
            <a:r>
              <a:rPr lang="en-US" sz="2400" kern="100" dirty="0">
                <a:solidFill>
                  <a:schemeClr val="tx1">
                    <a:lumMod val="75000"/>
                    <a:lumOff val="25000"/>
                  </a:schemeClr>
                </a:solidFill>
                <a:effectLst/>
                <a:latin typeface="DM Sans" panose="020B0604020202020204" charset="0"/>
                <a:ea typeface="DengXian" panose="02010600030101010101" pitchFamily="2" charset="-122"/>
              </a:rPr>
              <a:t> into numerical representations. TF-IDF vectorization is an extensively used technique in natural language processing</a:t>
            </a:r>
            <a:r>
              <a:rPr lang="en-US" kern="100" dirty="0">
                <a:solidFill>
                  <a:schemeClr val="tx1">
                    <a:lumMod val="75000"/>
                    <a:lumOff val="25000"/>
                  </a:schemeClr>
                </a:solidFill>
                <a:latin typeface="Times New Roman" panose="02020603050405020304" pitchFamily="18" charset="0"/>
                <a:ea typeface="DengXian" panose="02010600030101010101" pitchFamily="2" charset="-122"/>
              </a:rPr>
              <a:t>.</a:t>
            </a:r>
          </a:p>
          <a:p>
            <a:pPr marL="342900" indent="-342900" algn="just">
              <a:buFont typeface="Wingdings" panose="05000000000000000000" pitchFamily="2" charset="2"/>
              <a:buChar char="Ø"/>
            </a:pPr>
            <a:endParaRPr lang="en-US" sz="2400" kern="100" dirty="0">
              <a:latin typeface="DM Sans" panose="020B0604020202020204" charset="0"/>
              <a:ea typeface="DengXian" panose="02010600030101010101" pitchFamily="2" charset="-122"/>
            </a:endParaRPr>
          </a:p>
          <a:p>
            <a:pPr marL="342900" indent="-342900" algn="just">
              <a:buFont typeface="Wingdings" panose="05000000000000000000" pitchFamily="2" charset="2"/>
              <a:buChar char="Ø"/>
            </a:pPr>
            <a:r>
              <a:rPr lang="en-US" sz="2400" dirty="0">
                <a:solidFill>
                  <a:schemeClr val="tx1">
                    <a:lumMod val="75000"/>
                    <a:lumOff val="25000"/>
                  </a:schemeClr>
                </a:solidFill>
                <a:latin typeface="DM Sans" panose="020B0604020202020204" charset="0"/>
              </a:rPr>
              <a:t>TF-IDF is a numerical score that reflects the importance of a word in a document.</a:t>
            </a:r>
          </a:p>
          <a:p>
            <a:pPr marL="342900" indent="-342900" algn="just">
              <a:buFont typeface="Wingdings" panose="05000000000000000000" pitchFamily="2" charset="2"/>
              <a:buChar char="Ø"/>
            </a:pPr>
            <a:endParaRPr lang="en-US" sz="2400" dirty="0">
              <a:solidFill>
                <a:schemeClr val="tx1">
                  <a:lumMod val="75000"/>
                  <a:lumOff val="25000"/>
                </a:schemeClr>
              </a:solidFill>
              <a:latin typeface="DM Sans" panose="020B0604020202020204" charset="0"/>
            </a:endParaRPr>
          </a:p>
          <a:p>
            <a:pPr marL="342900" indent="-342900" algn="just">
              <a:buFont typeface="Wingdings" panose="05000000000000000000" pitchFamily="2" charset="2"/>
              <a:buChar char="Ø"/>
            </a:pPr>
            <a:r>
              <a:rPr lang="en-US" sz="2400" dirty="0">
                <a:solidFill>
                  <a:schemeClr val="tx1">
                    <a:lumMod val="75000"/>
                    <a:lumOff val="25000"/>
                  </a:schemeClr>
                </a:solidFill>
                <a:latin typeface="DM Sans" panose="020B0604020202020204" charset="0"/>
              </a:rPr>
              <a:t>It is calculated by multiplying two values: the Term Frequency (TF) and the Inverse Document Frequency (IDF). Here is the equation</a:t>
            </a:r>
          </a:p>
          <a:p>
            <a:pPr marL="342900" indent="-342900" algn="just">
              <a:buFont typeface="Wingdings" panose="05000000000000000000" pitchFamily="2" charset="2"/>
              <a:buChar char="Ø"/>
            </a:pPr>
            <a:endParaRPr lang="en-US" sz="2400" kern="100" dirty="0">
              <a:solidFill>
                <a:schemeClr val="tx1">
                  <a:lumMod val="75000"/>
                  <a:lumOff val="25000"/>
                </a:schemeClr>
              </a:solidFill>
              <a:latin typeface="DM Sans" panose="020B0604020202020204" charset="0"/>
              <a:ea typeface="DengXian" panose="02010600030101010101" pitchFamily="2" charset="-122"/>
            </a:endParaRPr>
          </a:p>
          <a:p>
            <a:pPr algn="ctr"/>
            <a:r>
              <a:rPr lang="en-US" sz="2800" b="1" kern="100" dirty="0">
                <a:solidFill>
                  <a:srgbClr val="0070C0"/>
                </a:solidFill>
                <a:latin typeface="DM Sans" panose="020B0604020202020204" charset="0"/>
                <a:ea typeface="DengXian" panose="02010600030101010101" pitchFamily="2" charset="-122"/>
              </a:rPr>
              <a:t> TF-IDF = TF * IDF  </a:t>
            </a:r>
          </a:p>
          <a:p>
            <a:pPr marL="342900" indent="-342900">
              <a:buFont typeface="Wingdings" panose="05000000000000000000" pitchFamily="2" charset="2"/>
              <a:buChar char="Ø"/>
            </a:pPr>
            <a:endParaRPr lang="en-US" dirty="0"/>
          </a:p>
        </p:txBody>
      </p:sp>
      <p:sp>
        <p:nvSpPr>
          <p:cNvPr id="14" name="Rectangle 13">
            <a:extLst>
              <a:ext uri="{FF2B5EF4-FFF2-40B4-BE49-F238E27FC236}">
                <a16:creationId xmlns:a16="http://schemas.microsoft.com/office/drawing/2014/main" id="{68A12A00-8DE6-4D53-90A0-21B4D886845B}"/>
              </a:ext>
            </a:extLst>
          </p:cNvPr>
          <p:cNvSpPr/>
          <p:nvPr/>
        </p:nvSpPr>
        <p:spPr>
          <a:xfrm>
            <a:off x="0" y="5686306"/>
            <a:ext cx="8153399" cy="4567364"/>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DM Sans" panose="020B0604020202020204" charset="0"/>
              </a:rPr>
              <a:t>Term Frequency (TF)</a:t>
            </a:r>
          </a:p>
          <a:p>
            <a:pPr algn="ctr"/>
            <a:endParaRPr lang="en-US" sz="2800" dirty="0">
              <a:latin typeface="DM Sans" panose="020B0604020202020204" charset="0"/>
            </a:endParaRPr>
          </a:p>
          <a:p>
            <a:pPr marL="342900" indent="-342900" algn="just">
              <a:buFont typeface="Wingdings" panose="05000000000000000000" pitchFamily="2" charset="2"/>
              <a:buChar char="q"/>
            </a:pPr>
            <a:r>
              <a:rPr lang="en-US" sz="2400" dirty="0">
                <a:latin typeface="DM Sans" panose="020B0604020202020204" charset="0"/>
              </a:rPr>
              <a:t>The number of times a word appears in a document.</a:t>
            </a:r>
          </a:p>
          <a:p>
            <a:pPr marL="342900" indent="-342900" algn="just">
              <a:buFont typeface="Wingdings" panose="05000000000000000000" pitchFamily="2" charset="2"/>
              <a:buChar char="q"/>
            </a:pPr>
            <a:endParaRPr lang="en-US" sz="2400" dirty="0">
              <a:latin typeface="DM Sans" panose="020B0604020202020204" charset="0"/>
            </a:endParaRPr>
          </a:p>
          <a:p>
            <a:pPr marL="342900" indent="-342900" algn="just">
              <a:buFont typeface="Wingdings" panose="05000000000000000000" pitchFamily="2" charset="2"/>
              <a:buChar char="q"/>
            </a:pPr>
            <a:r>
              <a:rPr lang="en-US" sz="2400" dirty="0">
                <a:latin typeface="DM Sans" panose="020B0604020202020204" charset="0"/>
              </a:rPr>
              <a:t>Higher values indicate that the word is more important to the document.</a:t>
            </a:r>
          </a:p>
          <a:p>
            <a:pPr marL="342900" indent="-342900" algn="just">
              <a:buFont typeface="Wingdings" panose="05000000000000000000" pitchFamily="2" charset="2"/>
              <a:buChar char="q"/>
            </a:pPr>
            <a:endParaRPr lang="en-US" sz="2400" dirty="0">
              <a:latin typeface="DM Sans" panose="020B0604020202020204" charset="0"/>
            </a:endParaRPr>
          </a:p>
          <a:p>
            <a:pPr marL="342900" indent="-342900" algn="just">
              <a:buFont typeface="Wingdings" panose="05000000000000000000" pitchFamily="2" charset="2"/>
              <a:buChar char="q"/>
            </a:pPr>
            <a:r>
              <a:rPr lang="en-US" sz="2400" dirty="0">
                <a:latin typeface="DM Sans" panose="020B0604020202020204" charset="0"/>
              </a:rPr>
              <a:t>TF is calculated as the number of word (x) appears in a document /the total number of word in a document.</a:t>
            </a:r>
          </a:p>
        </p:txBody>
      </p:sp>
      <p:sp>
        <p:nvSpPr>
          <p:cNvPr id="15" name="Rectangle 14">
            <a:extLst>
              <a:ext uri="{FF2B5EF4-FFF2-40B4-BE49-F238E27FC236}">
                <a16:creationId xmlns:a16="http://schemas.microsoft.com/office/drawing/2014/main" id="{35761E69-33DA-4182-8069-CF15EA3106F4}"/>
              </a:ext>
            </a:extLst>
          </p:cNvPr>
          <p:cNvSpPr/>
          <p:nvPr/>
        </p:nvSpPr>
        <p:spPr>
          <a:xfrm>
            <a:off x="8153399" y="5686304"/>
            <a:ext cx="10134599" cy="4567363"/>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DM Sans" panose="020B0604020202020204" charset="0"/>
              </a:rPr>
              <a:t>Inverse Document Frequency (IDF)</a:t>
            </a:r>
          </a:p>
          <a:p>
            <a:pPr algn="ctr"/>
            <a:endParaRPr lang="en-US" sz="2400" dirty="0">
              <a:solidFill>
                <a:schemeClr val="bg1"/>
              </a:solidFill>
              <a:latin typeface="DM Sans" panose="020B0604020202020204" charset="0"/>
            </a:endParaRPr>
          </a:p>
          <a:p>
            <a:pPr marL="342900" indent="-342900">
              <a:buFont typeface="Wingdings" panose="05000000000000000000" pitchFamily="2" charset="2"/>
              <a:buChar char="q"/>
            </a:pPr>
            <a:r>
              <a:rPr lang="en-US" sz="2400" dirty="0">
                <a:solidFill>
                  <a:schemeClr val="bg1"/>
                </a:solidFill>
                <a:latin typeface="DM Sans" panose="020B0604020202020204" charset="0"/>
              </a:rPr>
              <a:t>A measure of how much information a word provides.</a:t>
            </a:r>
          </a:p>
          <a:p>
            <a:pPr marL="342900" indent="-342900">
              <a:buFont typeface="Wingdings" panose="05000000000000000000" pitchFamily="2" charset="2"/>
              <a:buChar char="q"/>
            </a:pPr>
            <a:endParaRPr lang="en-US" sz="2400" dirty="0">
              <a:solidFill>
                <a:schemeClr val="bg1"/>
              </a:solidFill>
              <a:latin typeface="DM Sans" panose="020B0604020202020204" charset="0"/>
            </a:endParaRPr>
          </a:p>
          <a:p>
            <a:pPr marL="342900" indent="-342900">
              <a:buFont typeface="Wingdings" panose="05000000000000000000" pitchFamily="2" charset="2"/>
              <a:buChar char="q"/>
            </a:pPr>
            <a:r>
              <a:rPr lang="en-US" sz="2400" dirty="0">
                <a:solidFill>
                  <a:schemeClr val="bg1"/>
                </a:solidFill>
                <a:latin typeface="DM Sans" panose="020B0604020202020204" charset="0"/>
              </a:rPr>
              <a:t>Words that are common across many documents (e.g. "the", "a") have a low IDF value, while words that are rare have a high IDF value.</a:t>
            </a:r>
          </a:p>
          <a:p>
            <a:pPr marL="342900" indent="-342900">
              <a:buFont typeface="Wingdings" panose="05000000000000000000" pitchFamily="2" charset="2"/>
              <a:buChar char="q"/>
            </a:pPr>
            <a:endParaRPr lang="en-US" sz="2400" dirty="0">
              <a:solidFill>
                <a:schemeClr val="bg1"/>
              </a:solidFill>
              <a:latin typeface="DM Sans" panose="020B0604020202020204" charset="0"/>
            </a:endParaRPr>
          </a:p>
          <a:p>
            <a:pPr marL="342900" indent="-342900">
              <a:buFont typeface="Wingdings" panose="05000000000000000000" pitchFamily="2" charset="2"/>
              <a:buChar char="q"/>
            </a:pPr>
            <a:r>
              <a:rPr lang="en-US" sz="2400" dirty="0">
                <a:solidFill>
                  <a:schemeClr val="bg1"/>
                </a:solidFill>
                <a:latin typeface="DM Sans" panose="020B0604020202020204" charset="0"/>
              </a:rPr>
              <a:t>IDF is calculated as log(N/n), where N is the total number of documents and n is the number of documents that contain the word.</a:t>
            </a:r>
          </a:p>
        </p:txBody>
      </p:sp>
    </p:spTree>
    <p:extLst>
      <p:ext uri="{BB962C8B-B14F-4D97-AF65-F5344CB8AC3E}">
        <p14:creationId xmlns:p14="http://schemas.microsoft.com/office/powerpoint/2010/main" val="1335301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oogle Shape;6079;p60">
            <a:extLst>
              <a:ext uri="{FF2B5EF4-FFF2-40B4-BE49-F238E27FC236}">
                <a16:creationId xmlns:a16="http://schemas.microsoft.com/office/drawing/2014/main" id="{DACADEAE-AC3C-4BB2-B7B4-92F2809BE397}"/>
              </a:ext>
            </a:extLst>
          </p:cNvPr>
          <p:cNvGrpSpPr/>
          <p:nvPr/>
        </p:nvGrpSpPr>
        <p:grpSpPr>
          <a:xfrm>
            <a:off x="6410709" y="131717"/>
            <a:ext cx="11408334" cy="10023568"/>
            <a:chOff x="4109275" y="1072763"/>
            <a:chExt cx="2175734" cy="2216416"/>
          </a:xfrm>
        </p:grpSpPr>
        <p:sp>
          <p:nvSpPr>
            <p:cNvPr id="16" name="Google Shape;6080;p60">
              <a:extLst>
                <a:ext uri="{FF2B5EF4-FFF2-40B4-BE49-F238E27FC236}">
                  <a16:creationId xmlns:a16="http://schemas.microsoft.com/office/drawing/2014/main" id="{761C86CD-5F92-4CB3-A0BE-4340A09A9552}"/>
                </a:ext>
              </a:extLst>
            </p:cNvPr>
            <p:cNvSpPr/>
            <p:nvPr/>
          </p:nvSpPr>
          <p:spPr>
            <a:xfrm>
              <a:off x="4468527" y="1411932"/>
              <a:ext cx="1528500" cy="1452600"/>
            </a:xfrm>
            <a:prstGeom prst="pentagon">
              <a:avLst>
                <a:gd name="hf" fmla="val 105146"/>
                <a:gd name="vf" fmla="val 110557"/>
              </a:avLst>
            </a:prstGeom>
            <a:solidFill>
              <a:schemeClr val="accent6"/>
            </a:solidFill>
            <a:ln w="3175">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6082;p60">
              <a:extLst>
                <a:ext uri="{FF2B5EF4-FFF2-40B4-BE49-F238E27FC236}">
                  <a16:creationId xmlns:a16="http://schemas.microsoft.com/office/drawing/2014/main" id="{A9BF3242-3B9F-42DF-90EA-56163E32D60D}"/>
                </a:ext>
              </a:extLst>
            </p:cNvPr>
            <p:cNvSpPr/>
            <p:nvPr/>
          </p:nvSpPr>
          <p:spPr>
            <a:xfrm>
              <a:off x="5548321" y="1524224"/>
              <a:ext cx="736688" cy="824544"/>
            </a:xfrm>
            <a:prstGeom prst="ellipse">
              <a:avLst/>
            </a:prstGeom>
            <a:solidFill>
              <a:schemeClr val="accent4">
                <a:lumMod val="75000"/>
              </a:schemeClr>
            </a:solidFill>
            <a:ln w="76200">
              <a:solidFill>
                <a:schemeClr val="bg1">
                  <a:lumMod val="85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solidFill>
                    <a:srgbClr val="FFFFFF"/>
                  </a:solidFill>
                  <a:latin typeface="Georgia" panose="02040502050405020303" pitchFamily="18" charset="0"/>
                  <a:ea typeface="Roboto Medium"/>
                  <a:cs typeface="Roboto Medium"/>
                  <a:sym typeface="Roboto Medium"/>
                </a:rPr>
                <a:t>Passive Aggressive Classifier</a:t>
              </a:r>
              <a:endParaRPr sz="4000" dirty="0">
                <a:solidFill>
                  <a:srgbClr val="FFFFFF"/>
                </a:solidFill>
                <a:latin typeface="Georgia" panose="02040502050405020303" pitchFamily="18" charset="0"/>
                <a:ea typeface="Roboto Medium"/>
                <a:cs typeface="Roboto Medium"/>
                <a:sym typeface="Roboto Medium"/>
              </a:endParaRPr>
            </a:p>
          </p:txBody>
        </p:sp>
        <p:sp>
          <p:nvSpPr>
            <p:cNvPr id="28" name="Google Shape;6085;p60">
              <a:extLst>
                <a:ext uri="{FF2B5EF4-FFF2-40B4-BE49-F238E27FC236}">
                  <a16:creationId xmlns:a16="http://schemas.microsoft.com/office/drawing/2014/main" id="{FED093EA-932E-4653-A4EF-2B1A9CEBC077}"/>
                </a:ext>
              </a:extLst>
            </p:cNvPr>
            <p:cNvSpPr/>
            <p:nvPr/>
          </p:nvSpPr>
          <p:spPr>
            <a:xfrm>
              <a:off x="5330431" y="2489770"/>
              <a:ext cx="687586" cy="799409"/>
            </a:xfrm>
            <a:prstGeom prst="ellipse">
              <a:avLst/>
            </a:prstGeom>
            <a:solidFill>
              <a:srgbClr val="00B0F0"/>
            </a:solidFill>
            <a:ln w="76200">
              <a:solidFill>
                <a:schemeClr val="bg1">
                  <a:lumMod val="85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solidFill>
                    <a:srgbClr val="FFFFFF"/>
                  </a:solidFill>
                  <a:latin typeface="Georgia" panose="02040502050405020303" pitchFamily="18" charset="0"/>
                  <a:ea typeface="Roboto Medium"/>
                  <a:cs typeface="Roboto Medium"/>
                  <a:sym typeface="Roboto Medium"/>
                </a:rPr>
                <a:t>Random Forest Classifier</a:t>
              </a:r>
              <a:endParaRPr sz="4000" dirty="0">
                <a:solidFill>
                  <a:srgbClr val="FFFFFF"/>
                </a:solidFill>
                <a:latin typeface="Georgia" panose="02040502050405020303" pitchFamily="18" charset="0"/>
                <a:ea typeface="Roboto Medium"/>
                <a:cs typeface="Roboto Medium"/>
                <a:sym typeface="Roboto Medium"/>
              </a:endParaRPr>
            </a:p>
          </p:txBody>
        </p:sp>
        <p:sp>
          <p:nvSpPr>
            <p:cNvPr id="26" name="Google Shape;6088;p60">
              <a:extLst>
                <a:ext uri="{FF2B5EF4-FFF2-40B4-BE49-F238E27FC236}">
                  <a16:creationId xmlns:a16="http://schemas.microsoft.com/office/drawing/2014/main" id="{0D6F248B-9428-44BE-9502-144D58FA2DA2}"/>
                </a:ext>
              </a:extLst>
            </p:cNvPr>
            <p:cNvSpPr/>
            <p:nvPr/>
          </p:nvSpPr>
          <p:spPr>
            <a:xfrm>
              <a:off x="4359801" y="2489770"/>
              <a:ext cx="708576" cy="799409"/>
            </a:xfrm>
            <a:prstGeom prst="ellipse">
              <a:avLst/>
            </a:prstGeom>
            <a:solidFill>
              <a:schemeClr val="tx1">
                <a:lumMod val="75000"/>
                <a:lumOff val="25000"/>
              </a:schemeClr>
            </a:solidFill>
            <a:ln w="76200">
              <a:solidFill>
                <a:schemeClr val="bg1">
                  <a:lumMod val="85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solidFill>
                    <a:srgbClr val="FFFFFF"/>
                  </a:solidFill>
                  <a:latin typeface="Georgia" panose="02040502050405020303" pitchFamily="18" charset="0"/>
                  <a:ea typeface="Roboto Medium"/>
                  <a:cs typeface="Roboto Medium"/>
                  <a:sym typeface="Roboto Medium"/>
                </a:rPr>
                <a:t>Gradient Boosting Classifier</a:t>
              </a:r>
              <a:endParaRPr sz="4000" dirty="0">
                <a:solidFill>
                  <a:srgbClr val="FFFFFF"/>
                </a:solidFill>
                <a:latin typeface="Georgia" panose="02040502050405020303" pitchFamily="18" charset="0"/>
                <a:ea typeface="Roboto Medium"/>
                <a:cs typeface="Roboto Medium"/>
                <a:sym typeface="Roboto Medium"/>
              </a:endParaRPr>
            </a:p>
          </p:txBody>
        </p:sp>
        <p:sp>
          <p:nvSpPr>
            <p:cNvPr id="24" name="Google Shape;6091;p60">
              <a:extLst>
                <a:ext uri="{FF2B5EF4-FFF2-40B4-BE49-F238E27FC236}">
                  <a16:creationId xmlns:a16="http://schemas.microsoft.com/office/drawing/2014/main" id="{8563EEE7-8BD0-4B21-8254-31FC782DDB91}"/>
                </a:ext>
              </a:extLst>
            </p:cNvPr>
            <p:cNvSpPr/>
            <p:nvPr/>
          </p:nvSpPr>
          <p:spPr>
            <a:xfrm>
              <a:off x="4872043" y="1072763"/>
              <a:ext cx="708576" cy="749523"/>
            </a:xfrm>
            <a:prstGeom prst="ellipse">
              <a:avLst/>
            </a:prstGeom>
            <a:solidFill>
              <a:schemeClr val="accent3"/>
            </a:solidFill>
            <a:ln w="76200">
              <a:solidFill>
                <a:schemeClr val="bg1">
                  <a:lumMod val="85000"/>
                </a:schemeClr>
              </a:solidFill>
            </a:ln>
          </p:spPr>
          <p:txBody>
            <a:bodyPr spcFirstLastPara="1" wrap="square" lIns="91425" tIns="91425" rIns="91425" bIns="91425" anchor="ctr" anchorCtr="0">
              <a:noAutofit/>
            </a:bodyPr>
            <a:lstStyle/>
            <a:p>
              <a:pPr algn="ctr"/>
              <a:r>
                <a:rPr lang="en-US" sz="4000" dirty="0">
                  <a:solidFill>
                    <a:srgbClr val="FFFFFF"/>
                  </a:solidFill>
                  <a:latin typeface="Georgia" panose="02040502050405020303" pitchFamily="18" charset="0"/>
                  <a:ea typeface="Roboto Medium"/>
                  <a:cs typeface="Roboto Medium"/>
                  <a:sym typeface="Roboto Medium"/>
                </a:rPr>
                <a:t>Decision Tree Classifier</a:t>
              </a:r>
            </a:p>
            <a:p>
              <a:pPr algn="ctr"/>
              <a:endParaRPr lang="en-US" sz="1200" dirty="0">
                <a:solidFill>
                  <a:srgbClr val="FFFFFF"/>
                </a:solidFill>
                <a:latin typeface="Georgia" panose="02040502050405020303" pitchFamily="18" charset="0"/>
                <a:ea typeface="Roboto Medium"/>
                <a:cs typeface="Roboto Medium"/>
                <a:sym typeface="Roboto Medium"/>
              </a:endParaRPr>
            </a:p>
          </p:txBody>
        </p:sp>
        <p:sp>
          <p:nvSpPr>
            <p:cNvPr id="22" name="Google Shape;6094;p60">
              <a:extLst>
                <a:ext uri="{FF2B5EF4-FFF2-40B4-BE49-F238E27FC236}">
                  <a16:creationId xmlns:a16="http://schemas.microsoft.com/office/drawing/2014/main" id="{07E7A971-2774-43E0-A9C0-A8C10623A706}"/>
                </a:ext>
              </a:extLst>
            </p:cNvPr>
            <p:cNvSpPr/>
            <p:nvPr/>
          </p:nvSpPr>
          <p:spPr>
            <a:xfrm>
              <a:off x="4109275" y="1524224"/>
              <a:ext cx="762768" cy="880617"/>
            </a:xfrm>
            <a:prstGeom prst="ellipse">
              <a:avLst/>
            </a:prstGeom>
            <a:solidFill>
              <a:schemeClr val="accent2"/>
            </a:solidFill>
            <a:ln w="76200">
              <a:solidFill>
                <a:schemeClr val="bg1">
                  <a:lumMod val="85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solidFill>
                    <a:srgbClr val="FFFFFF"/>
                  </a:solidFill>
                  <a:latin typeface="Georgia" panose="02040502050405020303" pitchFamily="18" charset="0"/>
                  <a:ea typeface="Roboto Medium"/>
                  <a:cs typeface="Roboto Medium"/>
                  <a:sym typeface="Roboto Medium"/>
                </a:rPr>
                <a:t>Logistic Regression</a:t>
              </a:r>
              <a:endParaRPr sz="4000" dirty="0">
                <a:solidFill>
                  <a:srgbClr val="FFFFFF"/>
                </a:solidFill>
                <a:latin typeface="Georgia" panose="02040502050405020303" pitchFamily="18" charset="0"/>
                <a:ea typeface="Roboto Medium"/>
                <a:cs typeface="Roboto Medium"/>
                <a:sym typeface="Roboto Medium"/>
              </a:endParaRPr>
            </a:p>
          </p:txBody>
        </p:sp>
      </p:grpSp>
      <p:sp>
        <p:nvSpPr>
          <p:cNvPr id="37" name="Rectangle 36">
            <a:extLst>
              <a:ext uri="{FF2B5EF4-FFF2-40B4-BE49-F238E27FC236}">
                <a16:creationId xmlns:a16="http://schemas.microsoft.com/office/drawing/2014/main" id="{4536E359-9C82-4590-8992-6143045805E5}"/>
              </a:ext>
            </a:extLst>
          </p:cNvPr>
          <p:cNvSpPr/>
          <p:nvPr/>
        </p:nvSpPr>
        <p:spPr>
          <a:xfrm>
            <a:off x="-29524" y="0"/>
            <a:ext cx="6066474" cy="10298965"/>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E44D3C7D-407A-477D-B6F6-04168622A9D1}"/>
              </a:ext>
            </a:extLst>
          </p:cNvPr>
          <p:cNvSpPr txBox="1"/>
          <p:nvPr/>
        </p:nvSpPr>
        <p:spPr>
          <a:xfrm>
            <a:off x="273135" y="1157750"/>
            <a:ext cx="5461155" cy="1015663"/>
          </a:xfrm>
          <a:prstGeom prst="rect">
            <a:avLst/>
          </a:prstGeom>
          <a:noFill/>
        </p:spPr>
        <p:txBody>
          <a:bodyPr wrap="square" rtlCol="0">
            <a:spAutoFit/>
          </a:bodyPr>
          <a:lstStyle/>
          <a:p>
            <a:r>
              <a:rPr lang="en-US" sz="6000" dirty="0">
                <a:solidFill>
                  <a:schemeClr val="bg1"/>
                </a:solidFill>
                <a:latin typeface="Georgia" panose="02040502050405020303" pitchFamily="18" charset="0"/>
              </a:rPr>
              <a:t>Model Training</a:t>
            </a:r>
          </a:p>
        </p:txBody>
      </p:sp>
      <p:sp>
        <p:nvSpPr>
          <p:cNvPr id="44" name="TextBox 43">
            <a:extLst>
              <a:ext uri="{FF2B5EF4-FFF2-40B4-BE49-F238E27FC236}">
                <a16:creationId xmlns:a16="http://schemas.microsoft.com/office/drawing/2014/main" id="{62F88B6F-2BD5-4F61-931A-2EACA9FD9A00}"/>
              </a:ext>
            </a:extLst>
          </p:cNvPr>
          <p:cNvSpPr txBox="1"/>
          <p:nvPr/>
        </p:nvSpPr>
        <p:spPr>
          <a:xfrm>
            <a:off x="468957" y="3242057"/>
            <a:ext cx="5410200" cy="6740307"/>
          </a:xfrm>
          <a:prstGeom prst="rect">
            <a:avLst/>
          </a:prstGeom>
          <a:noFill/>
        </p:spPr>
        <p:txBody>
          <a:bodyPr wrap="square" rtlCol="0">
            <a:spAutoFit/>
          </a:bodyPr>
          <a:lstStyle/>
          <a:p>
            <a:pPr marL="342900" indent="-342900">
              <a:buFont typeface="Wingdings" panose="05000000000000000000" pitchFamily="2" charset="2"/>
              <a:buChar char="Ø"/>
            </a:pPr>
            <a:r>
              <a:rPr lang="en-US" sz="2400" dirty="0">
                <a:solidFill>
                  <a:schemeClr val="bg1"/>
                </a:solidFill>
                <a:latin typeface="DM Sans" panose="020B0604020202020204" charset="0"/>
              </a:rPr>
              <a:t>For model training I used 5 different Machine Learning Algorithm.</a:t>
            </a:r>
          </a:p>
          <a:p>
            <a:pPr marL="342900" indent="-342900">
              <a:buFont typeface="Wingdings" panose="05000000000000000000" pitchFamily="2" charset="2"/>
              <a:buChar char="Ø"/>
            </a:pPr>
            <a:endParaRPr lang="en-US" sz="2400" dirty="0">
              <a:solidFill>
                <a:schemeClr val="bg1"/>
              </a:solidFill>
              <a:latin typeface="DM Sans" panose="020B0604020202020204" charset="0"/>
            </a:endParaRPr>
          </a:p>
          <a:p>
            <a:pPr marL="342900" indent="-342900">
              <a:buFont typeface="Wingdings" panose="05000000000000000000" pitchFamily="2" charset="2"/>
              <a:buChar char="Ø"/>
            </a:pPr>
            <a:r>
              <a:rPr lang="en-US" sz="2400" dirty="0">
                <a:solidFill>
                  <a:schemeClr val="bg1"/>
                </a:solidFill>
                <a:latin typeface="DM Sans" panose="020B0604020202020204" charset="0"/>
              </a:rPr>
              <a:t>I used 80% data for model training and 20% data for model testing.</a:t>
            </a:r>
          </a:p>
          <a:p>
            <a:pPr marL="342900" indent="-342900">
              <a:buFont typeface="Wingdings" panose="05000000000000000000" pitchFamily="2" charset="2"/>
              <a:buChar char="Ø"/>
            </a:pPr>
            <a:endParaRPr lang="en-US" sz="2400" dirty="0">
              <a:solidFill>
                <a:schemeClr val="bg1"/>
              </a:solidFill>
              <a:latin typeface="DM Sans" panose="020B0604020202020204" charset="0"/>
            </a:endParaRPr>
          </a:p>
          <a:p>
            <a:pPr marL="342900" indent="-342900">
              <a:buFont typeface="Wingdings" panose="05000000000000000000" pitchFamily="2" charset="2"/>
              <a:buChar char="Ø"/>
            </a:pPr>
            <a:r>
              <a:rPr lang="en-US" sz="2400" dirty="0">
                <a:solidFill>
                  <a:schemeClr val="bg1"/>
                </a:solidFill>
                <a:latin typeface="DM Sans" panose="020B0604020202020204" charset="0"/>
              </a:rPr>
              <a:t>I used train test split function for splitting data into training set and testing set.</a:t>
            </a:r>
          </a:p>
          <a:p>
            <a:pPr marL="342900" indent="-342900">
              <a:buFont typeface="Wingdings" panose="05000000000000000000" pitchFamily="2" charset="2"/>
              <a:buChar char="Ø"/>
            </a:pPr>
            <a:endParaRPr lang="en-US" sz="2400" dirty="0">
              <a:solidFill>
                <a:schemeClr val="bg1"/>
              </a:solidFill>
              <a:latin typeface="DM Sans" panose="020B0604020202020204" charset="0"/>
            </a:endParaRPr>
          </a:p>
          <a:p>
            <a:pPr marL="342900" indent="-342900">
              <a:buFont typeface="Wingdings" panose="05000000000000000000" pitchFamily="2" charset="2"/>
              <a:buChar char="Ø"/>
            </a:pPr>
            <a:r>
              <a:rPr lang="en-US" sz="2400" dirty="0">
                <a:solidFill>
                  <a:schemeClr val="bg1"/>
                </a:solidFill>
                <a:latin typeface="DM Sans" panose="020B0604020202020204" charset="0"/>
              </a:rPr>
              <a:t>Finally I compare their result based on different metrics like accuracy, precession, recall, F1-score.</a:t>
            </a:r>
          </a:p>
          <a:p>
            <a:pPr marL="342900" indent="-342900">
              <a:buFont typeface="Wingdings" panose="05000000000000000000" pitchFamily="2" charset="2"/>
              <a:buChar char="Ø"/>
            </a:pPr>
            <a:endParaRPr lang="en-US" sz="2400" dirty="0">
              <a:solidFill>
                <a:schemeClr val="bg1"/>
              </a:solidFill>
              <a:latin typeface="DM Sans" panose="020B0604020202020204" charset="0"/>
            </a:endParaRPr>
          </a:p>
          <a:p>
            <a:pPr marL="342900" indent="-342900">
              <a:buFont typeface="Wingdings" panose="05000000000000000000" pitchFamily="2" charset="2"/>
              <a:buChar char="Ø"/>
            </a:pPr>
            <a:endParaRPr lang="en-US" sz="2400" dirty="0">
              <a:solidFill>
                <a:schemeClr val="bg1"/>
              </a:solidFill>
              <a:latin typeface="DM Sans" panose="020B0604020202020204" charset="0"/>
            </a:endParaRPr>
          </a:p>
          <a:p>
            <a:pPr marL="342900" indent="-342900">
              <a:buFont typeface="Wingdings" panose="05000000000000000000" pitchFamily="2" charset="2"/>
              <a:buChar char="Ø"/>
            </a:pPr>
            <a:endParaRPr lang="en-US" sz="2400" dirty="0"/>
          </a:p>
        </p:txBody>
      </p:sp>
      <p:cxnSp>
        <p:nvCxnSpPr>
          <p:cNvPr id="46" name="Straight Connector 45">
            <a:extLst>
              <a:ext uri="{FF2B5EF4-FFF2-40B4-BE49-F238E27FC236}">
                <a16:creationId xmlns:a16="http://schemas.microsoft.com/office/drawing/2014/main" id="{AD2AD20B-C3DF-4626-8B2D-163F772D346E}"/>
              </a:ext>
            </a:extLst>
          </p:cNvPr>
          <p:cNvCxnSpPr>
            <a:cxnSpLocks/>
          </p:cNvCxnSpPr>
          <p:nvPr/>
        </p:nvCxnSpPr>
        <p:spPr>
          <a:xfrm>
            <a:off x="-14762" y="2766272"/>
            <a:ext cx="603695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8" name="Google Shape;6085;p60">
            <a:extLst>
              <a:ext uri="{FF2B5EF4-FFF2-40B4-BE49-F238E27FC236}">
                <a16:creationId xmlns:a16="http://schemas.microsoft.com/office/drawing/2014/main" id="{2183FF91-E86C-4534-BCF3-F9C8647058EE}"/>
              </a:ext>
            </a:extLst>
          </p:cNvPr>
          <p:cNvSpPr/>
          <p:nvPr/>
        </p:nvSpPr>
        <p:spPr>
          <a:xfrm>
            <a:off x="10520296" y="3678937"/>
            <a:ext cx="3495257" cy="3389664"/>
          </a:xfrm>
          <a:prstGeom prst="ellipse">
            <a:avLst/>
          </a:prstGeom>
          <a:solidFill>
            <a:schemeClr val="accent6"/>
          </a:solidFill>
          <a:ln w="12700">
            <a:solidFill>
              <a:schemeClr val="bg1">
                <a:lumMod val="85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solidFill>
                  <a:srgbClr val="FFFFFF"/>
                </a:solidFill>
                <a:latin typeface="Georgia" panose="02040502050405020303" pitchFamily="18" charset="0"/>
                <a:ea typeface="Roboto Medium"/>
                <a:cs typeface="Roboto Medium"/>
                <a:sym typeface="Roboto Medium"/>
              </a:rPr>
              <a:t>Machine Leaning Model</a:t>
            </a:r>
            <a:endParaRPr sz="4000" dirty="0">
              <a:solidFill>
                <a:srgbClr val="FFFFFF"/>
              </a:solidFill>
              <a:latin typeface="Georgia" panose="02040502050405020303" pitchFamily="18" charset="0"/>
              <a:ea typeface="Roboto Medium"/>
              <a:cs typeface="Roboto Medium"/>
              <a:sym typeface="Roboto Medium"/>
            </a:endParaRPr>
          </a:p>
        </p:txBody>
      </p:sp>
    </p:spTree>
    <p:extLst>
      <p:ext uri="{BB962C8B-B14F-4D97-AF65-F5344CB8AC3E}">
        <p14:creationId xmlns:p14="http://schemas.microsoft.com/office/powerpoint/2010/main" val="649493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lowchart: Process 2">
            <a:extLst>
              <a:ext uri="{FF2B5EF4-FFF2-40B4-BE49-F238E27FC236}">
                <a16:creationId xmlns:a16="http://schemas.microsoft.com/office/drawing/2014/main" id="{951D9408-8CBB-4993-8B28-12C6A13F3BE5}"/>
              </a:ext>
            </a:extLst>
          </p:cNvPr>
          <p:cNvSpPr/>
          <p:nvPr/>
        </p:nvSpPr>
        <p:spPr>
          <a:xfrm>
            <a:off x="8859" y="0"/>
            <a:ext cx="6872177" cy="10287000"/>
          </a:xfrm>
          <a:prstGeom prst="flowChartProcess">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latin typeface="Georgia" panose="02040502050405020303" pitchFamily="18" charset="0"/>
            </a:endParaRPr>
          </a:p>
        </p:txBody>
      </p:sp>
      <p:sp>
        <p:nvSpPr>
          <p:cNvPr id="5" name="Flowchart: Process 4">
            <a:extLst>
              <a:ext uri="{FF2B5EF4-FFF2-40B4-BE49-F238E27FC236}">
                <a16:creationId xmlns:a16="http://schemas.microsoft.com/office/drawing/2014/main" id="{9D91734A-7464-494F-A613-0B4F229CAE22}"/>
              </a:ext>
            </a:extLst>
          </p:cNvPr>
          <p:cNvSpPr/>
          <p:nvPr/>
        </p:nvSpPr>
        <p:spPr>
          <a:xfrm>
            <a:off x="-7532" y="2566062"/>
            <a:ext cx="6888568" cy="3519409"/>
          </a:xfrm>
          <a:prstGeom prst="flowChartProcess">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2EC12CE-2BFB-4EDE-8B76-61CDAC274DE9}"/>
              </a:ext>
            </a:extLst>
          </p:cNvPr>
          <p:cNvSpPr txBox="1"/>
          <p:nvPr/>
        </p:nvSpPr>
        <p:spPr>
          <a:xfrm>
            <a:off x="157274" y="332142"/>
            <a:ext cx="6447317" cy="1938992"/>
          </a:xfrm>
          <a:prstGeom prst="rect">
            <a:avLst/>
          </a:prstGeom>
          <a:noFill/>
        </p:spPr>
        <p:txBody>
          <a:bodyPr wrap="square" rtlCol="0">
            <a:spAutoFit/>
          </a:bodyPr>
          <a:lstStyle/>
          <a:p>
            <a:pPr algn="ctr"/>
            <a:r>
              <a:rPr lang="en-US" sz="6000" dirty="0">
                <a:solidFill>
                  <a:schemeClr val="bg1"/>
                </a:solidFill>
                <a:latin typeface="DM Sans Bold" panose="020B0604020202020204" charset="0"/>
              </a:rPr>
              <a:t>Experimental Requirements</a:t>
            </a:r>
          </a:p>
        </p:txBody>
      </p:sp>
      <p:pic>
        <p:nvPicPr>
          <p:cNvPr id="10" name="Picture 9">
            <a:extLst>
              <a:ext uri="{FF2B5EF4-FFF2-40B4-BE49-F238E27FC236}">
                <a16:creationId xmlns:a16="http://schemas.microsoft.com/office/drawing/2014/main" id="{BBB071B8-8353-41CD-BCA8-44C0E3CB84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60" y="6048320"/>
            <a:ext cx="6864429" cy="4216529"/>
          </a:xfrm>
          <a:prstGeom prst="rect">
            <a:avLst/>
          </a:prstGeom>
        </p:spPr>
      </p:pic>
      <p:sp>
        <p:nvSpPr>
          <p:cNvPr id="18" name="Oval 17">
            <a:extLst>
              <a:ext uri="{FF2B5EF4-FFF2-40B4-BE49-F238E27FC236}">
                <a16:creationId xmlns:a16="http://schemas.microsoft.com/office/drawing/2014/main" id="{1B886BFD-FC86-45BD-95B9-32B09676DED2}"/>
              </a:ext>
            </a:extLst>
          </p:cNvPr>
          <p:cNvSpPr/>
          <p:nvPr/>
        </p:nvSpPr>
        <p:spPr>
          <a:xfrm>
            <a:off x="7391400" y="190500"/>
            <a:ext cx="10210800" cy="9525000"/>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latin typeface="Georgia" panose="02040502050405020303" pitchFamily="18" charset="0"/>
            </a:endParaRPr>
          </a:p>
        </p:txBody>
      </p:sp>
      <p:sp>
        <p:nvSpPr>
          <p:cNvPr id="19" name="Oval 18">
            <a:extLst>
              <a:ext uri="{FF2B5EF4-FFF2-40B4-BE49-F238E27FC236}">
                <a16:creationId xmlns:a16="http://schemas.microsoft.com/office/drawing/2014/main" id="{FB56A96E-DD5B-42EA-92CF-A84E8000684F}"/>
              </a:ext>
            </a:extLst>
          </p:cNvPr>
          <p:cNvSpPr/>
          <p:nvPr/>
        </p:nvSpPr>
        <p:spPr>
          <a:xfrm>
            <a:off x="9028420" y="1868993"/>
            <a:ext cx="2057400" cy="2080882"/>
          </a:xfrm>
          <a:prstGeom prst="ellipse">
            <a:avLst/>
          </a:prstGeom>
          <a:solidFill>
            <a:schemeClr val="tx1">
              <a:lumMod val="75000"/>
              <a:lumOff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latin typeface="Georgia" panose="02040502050405020303" pitchFamily="18" charset="0"/>
              </a:rPr>
              <a:t>Numpy</a:t>
            </a:r>
            <a:endParaRPr lang="en-US" sz="2800" dirty="0">
              <a:latin typeface="Georgia" panose="02040502050405020303" pitchFamily="18" charset="0"/>
            </a:endParaRPr>
          </a:p>
        </p:txBody>
      </p:sp>
      <p:sp>
        <p:nvSpPr>
          <p:cNvPr id="20" name="Oval 19">
            <a:extLst>
              <a:ext uri="{FF2B5EF4-FFF2-40B4-BE49-F238E27FC236}">
                <a16:creationId xmlns:a16="http://schemas.microsoft.com/office/drawing/2014/main" id="{CADA0167-F47F-4E5C-8702-1780F878F359}"/>
              </a:ext>
            </a:extLst>
          </p:cNvPr>
          <p:cNvSpPr/>
          <p:nvPr/>
        </p:nvSpPr>
        <p:spPr>
          <a:xfrm>
            <a:off x="11308657" y="985860"/>
            <a:ext cx="2057400" cy="2080882"/>
          </a:xfrm>
          <a:prstGeom prst="ellipse">
            <a:avLst/>
          </a:prstGeom>
          <a:solidFill>
            <a:schemeClr val="tx1">
              <a:lumMod val="75000"/>
              <a:lumOff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Georgia" panose="02040502050405020303" pitchFamily="18" charset="0"/>
              </a:rPr>
              <a:t>Panda</a:t>
            </a:r>
          </a:p>
        </p:txBody>
      </p:sp>
      <p:sp>
        <p:nvSpPr>
          <p:cNvPr id="21" name="Oval 20">
            <a:extLst>
              <a:ext uri="{FF2B5EF4-FFF2-40B4-BE49-F238E27FC236}">
                <a16:creationId xmlns:a16="http://schemas.microsoft.com/office/drawing/2014/main" id="{0F46340E-1ADA-4FBD-94CF-2FC91D8E9FBD}"/>
              </a:ext>
            </a:extLst>
          </p:cNvPr>
          <p:cNvSpPr/>
          <p:nvPr/>
        </p:nvSpPr>
        <p:spPr>
          <a:xfrm>
            <a:off x="9824750" y="6560876"/>
            <a:ext cx="2819399" cy="2080882"/>
          </a:xfrm>
          <a:prstGeom prst="ellipse">
            <a:avLst/>
          </a:prstGeom>
          <a:solidFill>
            <a:schemeClr val="tx1">
              <a:lumMod val="75000"/>
              <a:lumOff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Georgia" panose="02040502050405020303" pitchFamily="18" charset="0"/>
              </a:rPr>
              <a:t>Matplotlib</a:t>
            </a:r>
          </a:p>
        </p:txBody>
      </p:sp>
      <p:sp>
        <p:nvSpPr>
          <p:cNvPr id="22" name="Oval 21">
            <a:extLst>
              <a:ext uri="{FF2B5EF4-FFF2-40B4-BE49-F238E27FC236}">
                <a16:creationId xmlns:a16="http://schemas.microsoft.com/office/drawing/2014/main" id="{74677B88-C574-4D46-990A-128D75A80299}"/>
              </a:ext>
            </a:extLst>
          </p:cNvPr>
          <p:cNvSpPr/>
          <p:nvPr/>
        </p:nvSpPr>
        <p:spPr>
          <a:xfrm>
            <a:off x="12927569" y="6463267"/>
            <a:ext cx="2935963" cy="2080882"/>
          </a:xfrm>
          <a:prstGeom prst="ellipse">
            <a:avLst/>
          </a:prstGeom>
          <a:solidFill>
            <a:schemeClr val="tx1">
              <a:lumMod val="75000"/>
              <a:lumOff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latin typeface="Georgia" panose="02040502050405020303" pitchFamily="18" charset="0"/>
              </a:rPr>
              <a:t>SciKit</a:t>
            </a:r>
            <a:r>
              <a:rPr lang="en-US" sz="2800" dirty="0">
                <a:latin typeface="Georgia" panose="02040502050405020303" pitchFamily="18" charset="0"/>
              </a:rPr>
              <a:t>-Learn</a:t>
            </a:r>
          </a:p>
        </p:txBody>
      </p:sp>
      <p:sp>
        <p:nvSpPr>
          <p:cNvPr id="24" name="Oval 23">
            <a:extLst>
              <a:ext uri="{FF2B5EF4-FFF2-40B4-BE49-F238E27FC236}">
                <a16:creationId xmlns:a16="http://schemas.microsoft.com/office/drawing/2014/main" id="{CBE45673-5E87-4663-851E-5D6EC1F9A33D}"/>
              </a:ext>
            </a:extLst>
          </p:cNvPr>
          <p:cNvSpPr/>
          <p:nvPr/>
        </p:nvSpPr>
        <p:spPr>
          <a:xfrm>
            <a:off x="13876421" y="2003601"/>
            <a:ext cx="2216667" cy="2080882"/>
          </a:xfrm>
          <a:prstGeom prst="ellipse">
            <a:avLst/>
          </a:prstGeom>
          <a:solidFill>
            <a:schemeClr val="tx1">
              <a:lumMod val="75000"/>
              <a:lumOff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Georgia" panose="02040502050405020303" pitchFamily="18" charset="0"/>
              </a:rPr>
              <a:t>Seaborn</a:t>
            </a:r>
          </a:p>
        </p:txBody>
      </p:sp>
      <p:sp>
        <p:nvSpPr>
          <p:cNvPr id="25" name="Oval 24">
            <a:extLst>
              <a:ext uri="{FF2B5EF4-FFF2-40B4-BE49-F238E27FC236}">
                <a16:creationId xmlns:a16="http://schemas.microsoft.com/office/drawing/2014/main" id="{7A251C48-58E8-4E23-9898-20C971D79D04}"/>
              </a:ext>
            </a:extLst>
          </p:cNvPr>
          <p:cNvSpPr/>
          <p:nvPr/>
        </p:nvSpPr>
        <p:spPr>
          <a:xfrm>
            <a:off x="8506219" y="4382385"/>
            <a:ext cx="2057400" cy="2080882"/>
          </a:xfrm>
          <a:prstGeom prst="ellipse">
            <a:avLst/>
          </a:prstGeom>
          <a:solidFill>
            <a:schemeClr val="tx1">
              <a:lumMod val="75000"/>
              <a:lumOff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Georgia" panose="02040502050405020303" pitchFamily="18" charset="0"/>
              </a:rPr>
              <a:t>String</a:t>
            </a:r>
          </a:p>
        </p:txBody>
      </p:sp>
      <p:sp>
        <p:nvSpPr>
          <p:cNvPr id="26" name="Oval 25">
            <a:extLst>
              <a:ext uri="{FF2B5EF4-FFF2-40B4-BE49-F238E27FC236}">
                <a16:creationId xmlns:a16="http://schemas.microsoft.com/office/drawing/2014/main" id="{78169683-ED1B-4A61-ACC2-9C880F6AC26A}"/>
              </a:ext>
            </a:extLst>
          </p:cNvPr>
          <p:cNvSpPr/>
          <p:nvPr/>
        </p:nvSpPr>
        <p:spPr>
          <a:xfrm>
            <a:off x="15063432" y="4278194"/>
            <a:ext cx="1600200" cy="1770126"/>
          </a:xfrm>
          <a:prstGeom prst="ellipse">
            <a:avLst/>
          </a:prstGeom>
          <a:solidFill>
            <a:schemeClr val="tx1">
              <a:lumMod val="75000"/>
              <a:lumOff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Georgia" panose="02040502050405020303" pitchFamily="18" charset="0"/>
              </a:rPr>
              <a:t>RE</a:t>
            </a:r>
          </a:p>
        </p:txBody>
      </p:sp>
      <p:sp>
        <p:nvSpPr>
          <p:cNvPr id="28" name="Rectangle 27">
            <a:extLst>
              <a:ext uri="{FF2B5EF4-FFF2-40B4-BE49-F238E27FC236}">
                <a16:creationId xmlns:a16="http://schemas.microsoft.com/office/drawing/2014/main" id="{7DB6F5A2-EB1A-45A3-88E4-745E29BE5176}"/>
              </a:ext>
            </a:extLst>
          </p:cNvPr>
          <p:cNvSpPr/>
          <p:nvPr/>
        </p:nvSpPr>
        <p:spPr>
          <a:xfrm>
            <a:off x="157274" y="2968363"/>
            <a:ext cx="6423875" cy="1116120"/>
          </a:xfrm>
          <a:prstGeom prst="rect">
            <a:avLst/>
          </a:prstGeom>
          <a:solidFill>
            <a:schemeClr val="tx1">
              <a:lumMod val="75000"/>
              <a:lumOff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err="1">
                <a:latin typeface="Georgia" panose="02040502050405020303" pitchFamily="18" charset="0"/>
              </a:rPr>
              <a:t>Jupyter</a:t>
            </a:r>
            <a:r>
              <a:rPr lang="en-US" sz="4800" dirty="0">
                <a:latin typeface="Georgia" panose="02040502050405020303" pitchFamily="18" charset="0"/>
              </a:rPr>
              <a:t> Notebook</a:t>
            </a:r>
          </a:p>
        </p:txBody>
      </p:sp>
      <p:sp>
        <p:nvSpPr>
          <p:cNvPr id="29" name="Rectangle 28">
            <a:extLst>
              <a:ext uri="{FF2B5EF4-FFF2-40B4-BE49-F238E27FC236}">
                <a16:creationId xmlns:a16="http://schemas.microsoft.com/office/drawing/2014/main" id="{8EDE9AC4-103C-4A59-99F2-CDECCC0250A7}"/>
              </a:ext>
            </a:extLst>
          </p:cNvPr>
          <p:cNvSpPr/>
          <p:nvPr/>
        </p:nvSpPr>
        <p:spPr>
          <a:xfrm>
            <a:off x="157274" y="4382385"/>
            <a:ext cx="6423875" cy="1116121"/>
          </a:xfrm>
          <a:prstGeom prst="rect">
            <a:avLst/>
          </a:prstGeom>
          <a:solidFill>
            <a:schemeClr val="tx1">
              <a:lumMod val="75000"/>
              <a:lumOff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Georgia" panose="02040502050405020303" pitchFamily="18" charset="0"/>
              </a:rPr>
              <a:t>Python</a:t>
            </a:r>
          </a:p>
        </p:txBody>
      </p:sp>
      <p:sp>
        <p:nvSpPr>
          <p:cNvPr id="30" name="Oval 29">
            <a:extLst>
              <a:ext uri="{FF2B5EF4-FFF2-40B4-BE49-F238E27FC236}">
                <a16:creationId xmlns:a16="http://schemas.microsoft.com/office/drawing/2014/main" id="{839DC56A-420D-4810-AE90-B2D354148382}"/>
              </a:ext>
            </a:extLst>
          </p:cNvPr>
          <p:cNvSpPr/>
          <p:nvPr/>
        </p:nvSpPr>
        <p:spPr>
          <a:xfrm>
            <a:off x="10867371" y="3270844"/>
            <a:ext cx="3331448" cy="3151073"/>
          </a:xfrm>
          <a:prstGeom prst="ellipse">
            <a:avLst/>
          </a:prstGeom>
          <a:solidFill>
            <a:schemeClr val="tx1">
              <a:lumMod val="75000"/>
              <a:lumOff val="2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atin typeface="Georgia" panose="02040502050405020303" pitchFamily="18" charset="0"/>
              </a:rPr>
              <a:t>Required Python Libraries</a:t>
            </a:r>
          </a:p>
        </p:txBody>
      </p:sp>
    </p:spTree>
    <p:extLst>
      <p:ext uri="{BB962C8B-B14F-4D97-AF65-F5344CB8AC3E}">
        <p14:creationId xmlns:p14="http://schemas.microsoft.com/office/powerpoint/2010/main" val="880184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38"/>
          <p:cNvSpPr/>
          <p:nvPr/>
        </p:nvSpPr>
        <p:spPr>
          <a:xfrm>
            <a:off x="1028700" y="1028700"/>
            <a:ext cx="7385927" cy="8229600"/>
          </a:xfrm>
          <a:custGeom>
            <a:avLst/>
            <a:gdLst/>
            <a:ahLst/>
            <a:cxnLst/>
            <a:rect l="l" t="t" r="r" b="b"/>
            <a:pathLst>
              <a:path w="1945265" h="2167467">
                <a:moveTo>
                  <a:pt x="0" y="0"/>
                </a:moveTo>
                <a:lnTo>
                  <a:pt x="1945265" y="0"/>
                </a:lnTo>
                <a:lnTo>
                  <a:pt x="1945265" y="2167467"/>
                </a:lnTo>
                <a:lnTo>
                  <a:pt x="0" y="2167467"/>
                </a:lnTo>
                <a:close/>
              </a:path>
            </a:pathLst>
          </a:custGeom>
          <a:solidFill>
            <a:srgbClr val="00B0F0"/>
          </a:solidFill>
        </p:spPr>
        <p:txBody>
          <a:bodyPr/>
          <a:lstStyle/>
          <a:p>
            <a:endParaRPr lang="en-US" dirty="0"/>
          </a:p>
        </p:txBody>
      </p:sp>
      <p:sp>
        <p:nvSpPr>
          <p:cNvPr id="40" name="TextBox 40"/>
          <p:cNvSpPr txBox="1"/>
          <p:nvPr/>
        </p:nvSpPr>
        <p:spPr>
          <a:xfrm>
            <a:off x="1289568" y="2100112"/>
            <a:ext cx="6863832" cy="1149356"/>
          </a:xfrm>
          <a:prstGeom prst="rect">
            <a:avLst/>
          </a:prstGeom>
        </p:spPr>
        <p:txBody>
          <a:bodyPr wrap="square" lIns="0" tIns="0" rIns="0" bIns="0" rtlCol="0" anchor="t">
            <a:spAutoFit/>
          </a:bodyPr>
          <a:lstStyle/>
          <a:p>
            <a:pPr algn="ctr">
              <a:lnSpc>
                <a:spcPts val="8800"/>
              </a:lnSpc>
            </a:pPr>
            <a:r>
              <a:rPr lang="en-US" sz="8000" dirty="0">
                <a:solidFill>
                  <a:srgbClr val="FFFFFF"/>
                </a:solidFill>
                <a:latin typeface="DM Sans Bold"/>
              </a:rPr>
              <a:t>Results</a:t>
            </a:r>
          </a:p>
        </p:txBody>
      </p:sp>
      <p:sp>
        <p:nvSpPr>
          <p:cNvPr id="41" name="TextBox 41"/>
          <p:cNvSpPr txBox="1"/>
          <p:nvPr/>
        </p:nvSpPr>
        <p:spPr>
          <a:xfrm>
            <a:off x="1293956" y="4129221"/>
            <a:ext cx="6111092" cy="820738"/>
          </a:xfrm>
          <a:prstGeom prst="rect">
            <a:avLst/>
          </a:prstGeom>
        </p:spPr>
        <p:txBody>
          <a:bodyPr lIns="0" tIns="0" rIns="0" bIns="0" rtlCol="0" anchor="t">
            <a:spAutoFit/>
          </a:bodyPr>
          <a:lstStyle/>
          <a:p>
            <a:pPr>
              <a:lnSpc>
                <a:spcPts val="3240"/>
              </a:lnSpc>
            </a:pPr>
            <a:r>
              <a:rPr lang="en-US" sz="2700" dirty="0">
                <a:solidFill>
                  <a:srgbClr val="FFFFFF"/>
                </a:solidFill>
                <a:latin typeface="DM Sans Bold"/>
              </a:rPr>
              <a:t>Decision tree classifier achieved the highest accuracy 99.57%</a:t>
            </a:r>
          </a:p>
        </p:txBody>
      </p:sp>
      <p:sp>
        <p:nvSpPr>
          <p:cNvPr id="42" name="TextBox 42"/>
          <p:cNvSpPr txBox="1"/>
          <p:nvPr/>
        </p:nvSpPr>
        <p:spPr>
          <a:xfrm>
            <a:off x="1363981" y="5426818"/>
            <a:ext cx="6124879" cy="3168881"/>
          </a:xfrm>
          <a:prstGeom prst="rect">
            <a:avLst/>
          </a:prstGeom>
        </p:spPr>
        <p:txBody>
          <a:bodyPr wrap="square" lIns="0" tIns="0" rIns="0" bIns="0" rtlCol="0" anchor="t">
            <a:spAutoFit/>
          </a:bodyPr>
          <a:lstStyle/>
          <a:p>
            <a:pPr algn="just">
              <a:lnSpc>
                <a:spcPts val="3079"/>
              </a:lnSpc>
            </a:pPr>
            <a:r>
              <a:rPr lang="en-US" sz="2400" dirty="0">
                <a:solidFill>
                  <a:srgbClr val="FFFFFF"/>
                </a:solidFill>
                <a:latin typeface="DM Sans" panose="020B0604020202020204" charset="0"/>
              </a:rPr>
              <a:t>Here we can see that all the model performs very well. Every model has a very good accuracy Score.  But the decision tree classifier has the highest accuracy. </a:t>
            </a:r>
          </a:p>
          <a:p>
            <a:pPr algn="just">
              <a:lnSpc>
                <a:spcPts val="3079"/>
              </a:lnSpc>
            </a:pPr>
            <a:endParaRPr lang="en-US" sz="2400" dirty="0">
              <a:solidFill>
                <a:srgbClr val="FFFFFF"/>
              </a:solidFill>
              <a:latin typeface="DM Sans" panose="020B0604020202020204" charset="0"/>
            </a:endParaRPr>
          </a:p>
          <a:p>
            <a:pPr algn="just">
              <a:lnSpc>
                <a:spcPts val="3079"/>
              </a:lnSpc>
            </a:pPr>
            <a:r>
              <a:rPr lang="en-US" sz="2400" dirty="0">
                <a:solidFill>
                  <a:srgbClr val="FFFFFF"/>
                </a:solidFill>
                <a:latin typeface="DM Sans" panose="020B0604020202020204" charset="0"/>
              </a:rPr>
              <a:t>For further understanding of these model performance let’s discuss other evaluation matrix in the next slide. </a:t>
            </a:r>
          </a:p>
        </p:txBody>
      </p:sp>
      <p:sp>
        <p:nvSpPr>
          <p:cNvPr id="43" name="AutoShape 43"/>
          <p:cNvSpPr/>
          <p:nvPr/>
        </p:nvSpPr>
        <p:spPr>
          <a:xfrm>
            <a:off x="0" y="9258300"/>
            <a:ext cx="18288000" cy="0"/>
          </a:xfrm>
          <a:prstGeom prst="line">
            <a:avLst/>
          </a:prstGeom>
          <a:ln w="28575" cap="flat">
            <a:solidFill>
              <a:srgbClr val="D9D9D9"/>
            </a:solidFill>
            <a:prstDash val="solid"/>
            <a:headEnd type="none" w="sm" len="sm"/>
            <a:tailEnd type="none" w="sm" len="sm"/>
          </a:ln>
        </p:spPr>
      </p:sp>
      <p:sp>
        <p:nvSpPr>
          <p:cNvPr id="44" name="AutoShape 44"/>
          <p:cNvSpPr/>
          <p:nvPr/>
        </p:nvSpPr>
        <p:spPr>
          <a:xfrm rot="-5400000">
            <a:off x="-4129087" y="5129212"/>
            <a:ext cx="10287000" cy="0"/>
          </a:xfrm>
          <a:prstGeom prst="line">
            <a:avLst/>
          </a:prstGeom>
          <a:ln w="28575" cap="flat">
            <a:solidFill>
              <a:srgbClr val="D9D9D9"/>
            </a:solidFill>
            <a:prstDash val="solid"/>
            <a:headEnd type="none" w="sm" len="sm"/>
            <a:tailEnd type="none" w="sm" len="sm"/>
          </a:ln>
        </p:spPr>
      </p:sp>
      <p:sp>
        <p:nvSpPr>
          <p:cNvPr id="45" name="AutoShape 45"/>
          <p:cNvSpPr/>
          <p:nvPr/>
        </p:nvSpPr>
        <p:spPr>
          <a:xfrm>
            <a:off x="1371600" y="1028699"/>
            <a:ext cx="16916400" cy="0"/>
          </a:xfrm>
          <a:prstGeom prst="line">
            <a:avLst/>
          </a:prstGeom>
          <a:ln w="28575" cap="flat">
            <a:solidFill>
              <a:srgbClr val="D9D9D9"/>
            </a:solidFill>
            <a:prstDash val="solid"/>
            <a:headEnd type="none" w="sm" len="sm"/>
            <a:tailEnd type="none" w="sm" len="sm"/>
          </a:ln>
        </p:spPr>
      </p:sp>
      <p:sp>
        <p:nvSpPr>
          <p:cNvPr id="46" name="AutoShape 46"/>
          <p:cNvSpPr/>
          <p:nvPr/>
        </p:nvSpPr>
        <p:spPr>
          <a:xfrm>
            <a:off x="1000125" y="3771900"/>
            <a:ext cx="7385926" cy="0"/>
          </a:xfrm>
          <a:prstGeom prst="line">
            <a:avLst/>
          </a:prstGeom>
          <a:ln w="28575" cap="flat">
            <a:solidFill>
              <a:srgbClr val="FFFFFF"/>
            </a:solidFill>
            <a:prstDash val="solid"/>
            <a:headEnd type="none" w="sm" len="sm"/>
            <a:tailEnd type="none" w="sm" len="sm"/>
          </a:ln>
        </p:spPr>
      </p:sp>
      <p:grpSp>
        <p:nvGrpSpPr>
          <p:cNvPr id="48" name="Google Shape;8619;p63">
            <a:extLst>
              <a:ext uri="{FF2B5EF4-FFF2-40B4-BE49-F238E27FC236}">
                <a16:creationId xmlns:a16="http://schemas.microsoft.com/office/drawing/2014/main" id="{97E920C3-ABAD-4A86-BE35-47C58E397967}"/>
              </a:ext>
            </a:extLst>
          </p:cNvPr>
          <p:cNvGrpSpPr/>
          <p:nvPr/>
        </p:nvGrpSpPr>
        <p:grpSpPr>
          <a:xfrm>
            <a:off x="1068565" y="1161536"/>
            <a:ext cx="733959" cy="835244"/>
            <a:chOff x="3082075" y="2871805"/>
            <a:chExt cx="318884" cy="379807"/>
          </a:xfrm>
          <a:solidFill>
            <a:schemeClr val="bg1"/>
          </a:solidFill>
        </p:grpSpPr>
        <p:sp>
          <p:nvSpPr>
            <p:cNvPr id="49" name="Google Shape;8620;p63">
              <a:extLst>
                <a:ext uri="{FF2B5EF4-FFF2-40B4-BE49-F238E27FC236}">
                  <a16:creationId xmlns:a16="http://schemas.microsoft.com/office/drawing/2014/main" id="{085D52D0-EB3C-4770-B172-32EF4874AC33}"/>
                </a:ext>
              </a:extLst>
            </p:cNvPr>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621;p63">
              <a:extLst>
                <a:ext uri="{FF2B5EF4-FFF2-40B4-BE49-F238E27FC236}">
                  <a16:creationId xmlns:a16="http://schemas.microsoft.com/office/drawing/2014/main" id="{C16E61BF-3038-4D10-9FA8-073AFB6EE583}"/>
                </a:ext>
              </a:extLst>
            </p:cNvPr>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622;p63">
              <a:extLst>
                <a:ext uri="{FF2B5EF4-FFF2-40B4-BE49-F238E27FC236}">
                  <a16:creationId xmlns:a16="http://schemas.microsoft.com/office/drawing/2014/main" id="{41014E06-5752-4BFD-800F-C0EE0E084188}"/>
                </a:ext>
              </a:extLst>
            </p:cNvPr>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623;p63">
              <a:extLst>
                <a:ext uri="{FF2B5EF4-FFF2-40B4-BE49-F238E27FC236}">
                  <a16:creationId xmlns:a16="http://schemas.microsoft.com/office/drawing/2014/main" id="{A0E660A2-8CF8-481B-AB06-6C09460B2DB6}"/>
                </a:ext>
              </a:extLst>
            </p:cNvPr>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624;p63">
              <a:extLst>
                <a:ext uri="{FF2B5EF4-FFF2-40B4-BE49-F238E27FC236}">
                  <a16:creationId xmlns:a16="http://schemas.microsoft.com/office/drawing/2014/main" id="{1B989FE1-92FC-474E-B4DF-3D57CF646D72}"/>
                </a:ext>
              </a:extLst>
            </p:cNvPr>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625;p63">
              <a:extLst>
                <a:ext uri="{FF2B5EF4-FFF2-40B4-BE49-F238E27FC236}">
                  <a16:creationId xmlns:a16="http://schemas.microsoft.com/office/drawing/2014/main" id="{10C3AF8A-1858-42DE-8BBF-AB90FE58B407}"/>
                </a:ext>
              </a:extLst>
            </p:cNvPr>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626;p63">
              <a:extLst>
                <a:ext uri="{FF2B5EF4-FFF2-40B4-BE49-F238E27FC236}">
                  <a16:creationId xmlns:a16="http://schemas.microsoft.com/office/drawing/2014/main" id="{8CB69DDA-2697-4688-B116-34F851F7E727}"/>
                </a:ext>
              </a:extLst>
            </p:cNvPr>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627;p63">
              <a:extLst>
                <a:ext uri="{FF2B5EF4-FFF2-40B4-BE49-F238E27FC236}">
                  <a16:creationId xmlns:a16="http://schemas.microsoft.com/office/drawing/2014/main" id="{078DD4AF-3327-4BA5-99AD-61076CC9E015}"/>
                </a:ext>
              </a:extLst>
            </p:cNvPr>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628;p63">
              <a:extLst>
                <a:ext uri="{FF2B5EF4-FFF2-40B4-BE49-F238E27FC236}">
                  <a16:creationId xmlns:a16="http://schemas.microsoft.com/office/drawing/2014/main" id="{5F1294FE-20BB-4407-BD08-BB4BB8182518}"/>
                </a:ext>
              </a:extLst>
            </p:cNvPr>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629;p63">
              <a:extLst>
                <a:ext uri="{FF2B5EF4-FFF2-40B4-BE49-F238E27FC236}">
                  <a16:creationId xmlns:a16="http://schemas.microsoft.com/office/drawing/2014/main" id="{4FA507FB-CEF0-4EC6-9AFD-5F55CCDD18A7}"/>
                </a:ext>
              </a:extLst>
            </p:cNvPr>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630;p63">
              <a:extLst>
                <a:ext uri="{FF2B5EF4-FFF2-40B4-BE49-F238E27FC236}">
                  <a16:creationId xmlns:a16="http://schemas.microsoft.com/office/drawing/2014/main" id="{9E4CAC8C-9EAD-4563-A504-250BBFC74B80}"/>
                </a:ext>
              </a:extLst>
            </p:cNvPr>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631;p63">
              <a:extLst>
                <a:ext uri="{FF2B5EF4-FFF2-40B4-BE49-F238E27FC236}">
                  <a16:creationId xmlns:a16="http://schemas.microsoft.com/office/drawing/2014/main" id="{A8AD306A-1ACB-4B33-B5F6-022C9FC6FD1C}"/>
                </a:ext>
              </a:extLst>
            </p:cNvPr>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632;p63">
              <a:extLst>
                <a:ext uri="{FF2B5EF4-FFF2-40B4-BE49-F238E27FC236}">
                  <a16:creationId xmlns:a16="http://schemas.microsoft.com/office/drawing/2014/main" id="{6E6A94DF-4A7E-4366-AC72-523D2CD074A9}"/>
                </a:ext>
              </a:extLst>
            </p:cNvPr>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633;p63">
              <a:extLst>
                <a:ext uri="{FF2B5EF4-FFF2-40B4-BE49-F238E27FC236}">
                  <a16:creationId xmlns:a16="http://schemas.microsoft.com/office/drawing/2014/main" id="{9AA4B095-890F-4395-ADD9-119E64D299E1}"/>
                </a:ext>
              </a:extLst>
            </p:cNvPr>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634;p63">
              <a:extLst>
                <a:ext uri="{FF2B5EF4-FFF2-40B4-BE49-F238E27FC236}">
                  <a16:creationId xmlns:a16="http://schemas.microsoft.com/office/drawing/2014/main" id="{B3A2127D-AE7E-4576-984C-763C6A9C778D}"/>
                </a:ext>
              </a:extLst>
            </p:cNvPr>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635;p63">
              <a:extLst>
                <a:ext uri="{FF2B5EF4-FFF2-40B4-BE49-F238E27FC236}">
                  <a16:creationId xmlns:a16="http://schemas.microsoft.com/office/drawing/2014/main" id="{71C90533-D00C-4602-AFDF-017192C053F5}"/>
                </a:ext>
              </a:extLst>
            </p:cNvPr>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636;p63">
              <a:extLst>
                <a:ext uri="{FF2B5EF4-FFF2-40B4-BE49-F238E27FC236}">
                  <a16:creationId xmlns:a16="http://schemas.microsoft.com/office/drawing/2014/main" id="{2553E15F-06CB-40D0-AACE-0ADDB595EF7C}"/>
                </a:ext>
              </a:extLst>
            </p:cNvPr>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637;p63">
              <a:extLst>
                <a:ext uri="{FF2B5EF4-FFF2-40B4-BE49-F238E27FC236}">
                  <a16:creationId xmlns:a16="http://schemas.microsoft.com/office/drawing/2014/main" id="{CFE48082-2250-47FC-AC71-D2733D04EF05}"/>
                </a:ext>
              </a:extLst>
            </p:cNvPr>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638;p63">
              <a:extLst>
                <a:ext uri="{FF2B5EF4-FFF2-40B4-BE49-F238E27FC236}">
                  <a16:creationId xmlns:a16="http://schemas.microsoft.com/office/drawing/2014/main" id="{BBA5BC66-6D70-4BB3-88AA-57C1C2B9E371}"/>
                </a:ext>
              </a:extLst>
            </p:cNvPr>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639;p63">
              <a:extLst>
                <a:ext uri="{FF2B5EF4-FFF2-40B4-BE49-F238E27FC236}">
                  <a16:creationId xmlns:a16="http://schemas.microsoft.com/office/drawing/2014/main" id="{84E9131F-0675-49EB-A6FB-D3F81E8555A3}"/>
                </a:ext>
              </a:extLst>
            </p:cNvPr>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9" name="Picture 38">
            <a:extLst>
              <a:ext uri="{FF2B5EF4-FFF2-40B4-BE49-F238E27FC236}">
                <a16:creationId xmlns:a16="http://schemas.microsoft.com/office/drawing/2014/main" id="{AEF537B7-4188-4312-A16B-25A5B7BBC9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68566" y="1688029"/>
            <a:ext cx="8335050" cy="6647375"/>
          </a:xfrm>
          <a:prstGeom prst="rect">
            <a:avLst/>
          </a:prstGeom>
        </p:spPr>
      </p:pic>
      <p:cxnSp>
        <p:nvCxnSpPr>
          <p:cNvPr id="3" name="Straight Connector 2">
            <a:extLst>
              <a:ext uri="{FF2B5EF4-FFF2-40B4-BE49-F238E27FC236}">
                <a16:creationId xmlns:a16="http://schemas.microsoft.com/office/drawing/2014/main" id="{8134A047-EB02-4A24-8666-4DFB665D36E9}"/>
              </a:ext>
            </a:extLst>
          </p:cNvPr>
          <p:cNvCxnSpPr>
            <a:cxnSpLocks/>
          </p:cNvCxnSpPr>
          <p:nvPr/>
        </p:nvCxnSpPr>
        <p:spPr>
          <a:xfrm>
            <a:off x="17273587" y="1028699"/>
            <a:ext cx="14288" cy="822960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98B7B68B-6C0A-4B58-9EE5-8FD3EC4B4C7A}"/>
              </a:ext>
            </a:extLst>
          </p:cNvPr>
          <p:cNvCxnSpPr>
            <a:cxnSpLocks/>
          </p:cNvCxnSpPr>
          <p:nvPr/>
        </p:nvCxnSpPr>
        <p:spPr>
          <a:xfrm>
            <a:off x="3886200" y="0"/>
            <a:ext cx="0" cy="48387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A717BCD9-7BC7-4CC1-8AC3-E4A510C6E13E}"/>
              </a:ext>
            </a:extLst>
          </p:cNvPr>
          <p:cNvSpPr/>
          <p:nvPr/>
        </p:nvSpPr>
        <p:spPr>
          <a:xfrm>
            <a:off x="0" y="0"/>
            <a:ext cx="18287998" cy="2247900"/>
          </a:xfrm>
          <a:prstGeom prst="rect">
            <a:avLst/>
          </a:prstGeom>
          <a:solidFill>
            <a:schemeClr val="accent4">
              <a:lumMod val="5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latin typeface="DM Sans Bold" panose="020B0604020202020204" charset="0"/>
              </a:rPr>
              <a:t>Discussion</a:t>
            </a:r>
          </a:p>
        </p:txBody>
      </p:sp>
      <p:graphicFrame>
        <p:nvGraphicFramePr>
          <p:cNvPr id="12" name="Table 11">
            <a:extLst>
              <a:ext uri="{FF2B5EF4-FFF2-40B4-BE49-F238E27FC236}">
                <a16:creationId xmlns:a16="http://schemas.microsoft.com/office/drawing/2014/main" id="{E0410505-FABC-465E-971B-3D6A388FEF10}"/>
              </a:ext>
            </a:extLst>
          </p:cNvPr>
          <p:cNvGraphicFramePr>
            <a:graphicFrameLocks noGrp="1"/>
          </p:cNvGraphicFramePr>
          <p:nvPr>
            <p:extLst>
              <p:ext uri="{D42A27DB-BD31-4B8C-83A1-F6EECF244321}">
                <p14:modId xmlns:p14="http://schemas.microsoft.com/office/powerpoint/2010/main" val="2187783502"/>
              </p:ext>
            </p:extLst>
          </p:nvPr>
        </p:nvGraphicFramePr>
        <p:xfrm>
          <a:off x="8839200" y="2247899"/>
          <a:ext cx="9448796" cy="7467599"/>
        </p:xfrm>
        <a:graphic>
          <a:graphicData uri="http://schemas.openxmlformats.org/drawingml/2006/table">
            <a:tbl>
              <a:tblPr firstRow="1" firstCol="1" bandRow="1">
                <a:tableStyleId>{5C22544A-7EE6-4342-B048-85BDC9FD1C3A}</a:tableStyleId>
              </a:tblPr>
              <a:tblGrid>
                <a:gridCol w="1782263">
                  <a:extLst>
                    <a:ext uri="{9D8B030D-6E8A-4147-A177-3AD203B41FA5}">
                      <a16:colId xmlns:a16="http://schemas.microsoft.com/office/drawing/2014/main" val="1981981504"/>
                    </a:ext>
                  </a:extLst>
                </a:gridCol>
                <a:gridCol w="2116441">
                  <a:extLst>
                    <a:ext uri="{9D8B030D-6E8A-4147-A177-3AD203B41FA5}">
                      <a16:colId xmlns:a16="http://schemas.microsoft.com/office/drawing/2014/main" val="1804061143"/>
                    </a:ext>
                  </a:extLst>
                </a:gridCol>
                <a:gridCol w="1915941">
                  <a:extLst>
                    <a:ext uri="{9D8B030D-6E8A-4147-A177-3AD203B41FA5}">
                      <a16:colId xmlns:a16="http://schemas.microsoft.com/office/drawing/2014/main" val="3355006803"/>
                    </a:ext>
                  </a:extLst>
                </a:gridCol>
                <a:gridCol w="1537201">
                  <a:extLst>
                    <a:ext uri="{9D8B030D-6E8A-4147-A177-3AD203B41FA5}">
                      <a16:colId xmlns:a16="http://schemas.microsoft.com/office/drawing/2014/main" val="246839631"/>
                    </a:ext>
                  </a:extLst>
                </a:gridCol>
                <a:gridCol w="2096950">
                  <a:extLst>
                    <a:ext uri="{9D8B030D-6E8A-4147-A177-3AD203B41FA5}">
                      <a16:colId xmlns:a16="http://schemas.microsoft.com/office/drawing/2014/main" val="2145301400"/>
                    </a:ext>
                  </a:extLst>
                </a:gridCol>
              </a:tblGrid>
              <a:tr h="1295400">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Model</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6"/>
                    </a:solidFill>
                  </a:tcPr>
                </a:tc>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Accuracy</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6"/>
                    </a:solidFill>
                  </a:tcPr>
                </a:tc>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Precision</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6"/>
                    </a:solidFill>
                  </a:tcPr>
                </a:tc>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Recall</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6"/>
                    </a:solidFill>
                  </a:tcPr>
                </a:tc>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F1-score</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6"/>
                    </a:solidFill>
                  </a:tcPr>
                </a:tc>
                <a:extLst>
                  <a:ext uri="{0D108BD9-81ED-4DB2-BD59-A6C34878D82A}">
                    <a16:rowId xmlns:a16="http://schemas.microsoft.com/office/drawing/2014/main" val="814235451"/>
                  </a:ext>
                </a:extLst>
              </a:tr>
              <a:tr h="1298013">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DTC</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99.57%</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3"/>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1.00</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3"/>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1.00</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3"/>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1.00</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3"/>
                    </a:solidFill>
                  </a:tcPr>
                </a:tc>
                <a:extLst>
                  <a:ext uri="{0D108BD9-81ED-4DB2-BD59-A6C34878D82A}">
                    <a16:rowId xmlns:a16="http://schemas.microsoft.com/office/drawing/2014/main" val="1062242749"/>
                  </a:ext>
                </a:extLst>
              </a:tr>
              <a:tr h="1287627">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LR</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98.39%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2"/>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2"/>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0.98</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2"/>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0.98</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2"/>
                    </a:solidFill>
                  </a:tcPr>
                </a:tc>
                <a:extLst>
                  <a:ext uri="{0D108BD9-81ED-4DB2-BD59-A6C34878D82A}">
                    <a16:rowId xmlns:a16="http://schemas.microsoft.com/office/drawing/2014/main" val="747954254"/>
                  </a:ext>
                </a:extLst>
              </a:tr>
              <a:tr h="1263715">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PAC</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99.39%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4"/>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1.00</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4"/>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4"/>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4"/>
                    </a:solidFill>
                  </a:tcPr>
                </a:tc>
                <a:extLst>
                  <a:ext uri="{0D108BD9-81ED-4DB2-BD59-A6C34878D82A}">
                    <a16:rowId xmlns:a16="http://schemas.microsoft.com/office/drawing/2014/main" val="4039077490"/>
                  </a:ext>
                </a:extLst>
              </a:tr>
              <a:tr h="1254068">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GBC</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99.44%</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rgbClr val="00B0F0"/>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1.00</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rgbClr val="00B0F0"/>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rgbClr val="00B0F0"/>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rgbClr val="00B0F0"/>
                    </a:solidFill>
                  </a:tcPr>
                </a:tc>
                <a:extLst>
                  <a:ext uri="{0D108BD9-81ED-4DB2-BD59-A6C34878D82A}">
                    <a16:rowId xmlns:a16="http://schemas.microsoft.com/office/drawing/2014/main" val="2064534707"/>
                  </a:ext>
                </a:extLst>
              </a:tr>
              <a:tr h="1068776">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RFC</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99.09%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1">
                        <a:lumMod val="85000"/>
                        <a:lumOff val="15000"/>
                      </a:schemeClr>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1">
                        <a:lumMod val="85000"/>
                        <a:lumOff val="15000"/>
                      </a:schemeClr>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1">
                        <a:lumMod val="85000"/>
                        <a:lumOff val="15000"/>
                      </a:schemeClr>
                    </a:solidFill>
                  </a:tcPr>
                </a:tc>
                <a:tc>
                  <a:txBody>
                    <a:bodyPr/>
                    <a:lstStyle/>
                    <a:p>
                      <a:pPr marL="0" marR="0" algn="ctr">
                        <a:spcBef>
                          <a:spcPts val="0"/>
                        </a:spcBef>
                        <a:spcAft>
                          <a:spcPts val="0"/>
                        </a:spcAft>
                      </a:pPr>
                      <a:endParaRPr lang="en-US" sz="2400" kern="100" dirty="0">
                        <a:solidFill>
                          <a:schemeClr val="bg1"/>
                        </a:solidFill>
                        <a:effectLst/>
                        <a:latin typeface="DM Sans Bold" panose="020B0604020202020204" charset="0"/>
                      </a:endParaRPr>
                    </a:p>
                    <a:p>
                      <a:pPr marL="0" marR="0" algn="ctr">
                        <a:spcBef>
                          <a:spcPts val="0"/>
                        </a:spcBef>
                        <a:spcAft>
                          <a:spcPts val="0"/>
                        </a:spcAft>
                      </a:pPr>
                      <a:r>
                        <a:rPr lang="en-US" sz="2400" kern="100" dirty="0">
                          <a:solidFill>
                            <a:schemeClr val="bg1"/>
                          </a:solidFill>
                          <a:effectLst/>
                          <a:latin typeface="DM Sans Bold" panose="020B0604020202020204" charset="0"/>
                        </a:rPr>
                        <a:t>0.99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1">
                        <a:lumMod val="85000"/>
                        <a:lumOff val="15000"/>
                      </a:schemeClr>
                    </a:solidFill>
                  </a:tcPr>
                </a:tc>
                <a:extLst>
                  <a:ext uri="{0D108BD9-81ED-4DB2-BD59-A6C34878D82A}">
                    <a16:rowId xmlns:a16="http://schemas.microsoft.com/office/drawing/2014/main" val="3066683628"/>
                  </a:ext>
                </a:extLst>
              </a:tr>
            </a:tbl>
          </a:graphicData>
        </a:graphic>
      </p:graphicFrame>
      <p:cxnSp>
        <p:nvCxnSpPr>
          <p:cNvPr id="14" name="Straight Connector 13">
            <a:extLst>
              <a:ext uri="{FF2B5EF4-FFF2-40B4-BE49-F238E27FC236}">
                <a16:creationId xmlns:a16="http://schemas.microsoft.com/office/drawing/2014/main" id="{08AF94E4-E881-48B3-811F-96BFAA914558}"/>
              </a:ext>
            </a:extLst>
          </p:cNvPr>
          <p:cNvCxnSpPr>
            <a:cxnSpLocks/>
          </p:cNvCxnSpPr>
          <p:nvPr/>
        </p:nvCxnSpPr>
        <p:spPr>
          <a:xfrm>
            <a:off x="8839200" y="2247900"/>
            <a:ext cx="0" cy="74676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08C08D0-A61A-45C5-B182-91D4D36AE7B0}"/>
              </a:ext>
            </a:extLst>
          </p:cNvPr>
          <p:cNvCxnSpPr/>
          <p:nvPr/>
        </p:nvCxnSpPr>
        <p:spPr>
          <a:xfrm flipH="1">
            <a:off x="0" y="9715500"/>
            <a:ext cx="18288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158E9E99-FB90-40F4-8289-76E25D26619E}"/>
              </a:ext>
            </a:extLst>
          </p:cNvPr>
          <p:cNvSpPr txBox="1"/>
          <p:nvPr/>
        </p:nvSpPr>
        <p:spPr>
          <a:xfrm>
            <a:off x="266700" y="2419350"/>
            <a:ext cx="8305800" cy="6740307"/>
          </a:xfrm>
          <a:prstGeom prst="rect">
            <a:avLst/>
          </a:prstGeom>
          <a:noFill/>
        </p:spPr>
        <p:txBody>
          <a:bodyPr wrap="square" rtlCol="0">
            <a:spAutoFit/>
          </a:bodyPr>
          <a:lstStyle/>
          <a:p>
            <a:r>
              <a:rPr lang="en-US" sz="2400" dirty="0">
                <a:solidFill>
                  <a:schemeClr val="tx1">
                    <a:lumMod val="75000"/>
                    <a:lumOff val="25000"/>
                  </a:schemeClr>
                </a:solidFill>
                <a:latin typeface="DM Sans" panose="020B0604020202020204" charset="0"/>
              </a:rPr>
              <a:t>Here we can see for Decision tree classifier model the accuracy score is 99.57%. Precision, recall and F1-score are 1.00 which means this model can detect almost every fake news.</a:t>
            </a:r>
          </a:p>
          <a:p>
            <a:endParaRPr lang="en-US" sz="2400" dirty="0">
              <a:solidFill>
                <a:schemeClr val="tx1">
                  <a:lumMod val="75000"/>
                  <a:lumOff val="25000"/>
                </a:schemeClr>
              </a:solidFill>
              <a:latin typeface="DM Sans" panose="020B0604020202020204" charset="0"/>
            </a:endParaRPr>
          </a:p>
          <a:p>
            <a:r>
              <a:rPr lang="en-US" sz="2400" dirty="0">
                <a:solidFill>
                  <a:schemeClr val="tx1">
                    <a:lumMod val="75000"/>
                    <a:lumOff val="25000"/>
                  </a:schemeClr>
                </a:solidFill>
                <a:latin typeface="DM Sans" panose="020B0604020202020204" charset="0"/>
              </a:rPr>
              <a:t>Logistic Regression has accuracy 98.39% and precision is 0.99. Recall and F1-score are 0.98. we can say this model is also pretty good but not good than DTC.</a:t>
            </a:r>
          </a:p>
          <a:p>
            <a:endParaRPr lang="en-US" sz="2400" dirty="0">
              <a:solidFill>
                <a:schemeClr val="tx1">
                  <a:lumMod val="75000"/>
                  <a:lumOff val="25000"/>
                </a:schemeClr>
              </a:solidFill>
              <a:latin typeface="DM Sans" panose="020B0604020202020204" charset="0"/>
            </a:endParaRPr>
          </a:p>
          <a:p>
            <a:r>
              <a:rPr lang="en-US" sz="2400" dirty="0">
                <a:solidFill>
                  <a:schemeClr val="tx1">
                    <a:lumMod val="75000"/>
                    <a:lumOff val="25000"/>
                  </a:schemeClr>
                </a:solidFill>
                <a:latin typeface="DM Sans" panose="020B0604020202020204" charset="0"/>
              </a:rPr>
              <a:t>Passive Aggressive Classifier has accuracy 99.39%. Where precision is 1.00 and recall and F1-score are 0.99. Gradient boosting Classifier has the same precision ,recall and F1-score value but the accuracy is higher than PAC.</a:t>
            </a:r>
          </a:p>
          <a:p>
            <a:endParaRPr lang="en-US" sz="2400" dirty="0">
              <a:solidFill>
                <a:schemeClr val="tx1">
                  <a:lumMod val="75000"/>
                  <a:lumOff val="25000"/>
                </a:schemeClr>
              </a:solidFill>
              <a:latin typeface="DM Sans" panose="020B0604020202020204" charset="0"/>
            </a:endParaRPr>
          </a:p>
          <a:p>
            <a:r>
              <a:rPr lang="en-US" sz="2400" dirty="0">
                <a:solidFill>
                  <a:schemeClr val="tx1">
                    <a:lumMod val="75000"/>
                    <a:lumOff val="25000"/>
                  </a:schemeClr>
                </a:solidFill>
                <a:latin typeface="DM Sans" panose="020B0604020202020204" charset="0"/>
              </a:rPr>
              <a:t>Random Forest Classifier has 99.09% accuracy. Precision, recall and F1-score are 0.99 that means this model is also can detect fake news a big amount.  </a:t>
            </a:r>
          </a:p>
        </p:txBody>
      </p:sp>
    </p:spTree>
    <p:extLst>
      <p:ext uri="{BB962C8B-B14F-4D97-AF65-F5344CB8AC3E}">
        <p14:creationId xmlns:p14="http://schemas.microsoft.com/office/powerpoint/2010/main" val="982954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FDCA588-6C60-4D36-BA79-B0C4FDB934E5}"/>
              </a:ext>
            </a:extLst>
          </p:cNvPr>
          <p:cNvSpPr/>
          <p:nvPr/>
        </p:nvSpPr>
        <p:spPr>
          <a:xfrm>
            <a:off x="0" y="0"/>
            <a:ext cx="5486400" cy="444503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latin typeface="Georgia" panose="02040502050405020303" pitchFamily="18" charset="0"/>
              </a:rPr>
              <a:t>Error </a:t>
            </a:r>
          </a:p>
          <a:p>
            <a:pPr algn="ctr"/>
            <a:r>
              <a:rPr lang="en-US" sz="6000" dirty="0">
                <a:latin typeface="Georgia" panose="02040502050405020303" pitchFamily="18" charset="0"/>
              </a:rPr>
              <a:t>Analysis</a:t>
            </a:r>
          </a:p>
        </p:txBody>
      </p:sp>
      <p:graphicFrame>
        <p:nvGraphicFramePr>
          <p:cNvPr id="3" name="Table 2">
            <a:extLst>
              <a:ext uri="{FF2B5EF4-FFF2-40B4-BE49-F238E27FC236}">
                <a16:creationId xmlns:a16="http://schemas.microsoft.com/office/drawing/2014/main" id="{19A874E8-3B6F-46BB-A28E-77EAC56B3806}"/>
              </a:ext>
            </a:extLst>
          </p:cNvPr>
          <p:cNvGraphicFramePr>
            <a:graphicFrameLocks noGrp="1"/>
          </p:cNvGraphicFramePr>
          <p:nvPr>
            <p:extLst>
              <p:ext uri="{D42A27DB-BD31-4B8C-83A1-F6EECF244321}">
                <p14:modId xmlns:p14="http://schemas.microsoft.com/office/powerpoint/2010/main" val="3054523378"/>
              </p:ext>
            </p:extLst>
          </p:nvPr>
        </p:nvGraphicFramePr>
        <p:xfrm>
          <a:off x="5486400" y="12668"/>
          <a:ext cx="12801600" cy="4445033"/>
        </p:xfrm>
        <a:graphic>
          <a:graphicData uri="http://schemas.openxmlformats.org/drawingml/2006/table">
            <a:tbl>
              <a:tblPr firstRow="1" firstCol="1" bandRow="1">
                <a:tableStyleId>{5C22544A-7EE6-4342-B048-85BDC9FD1C3A}</a:tableStyleId>
              </a:tblPr>
              <a:tblGrid>
                <a:gridCol w="2560320">
                  <a:extLst>
                    <a:ext uri="{9D8B030D-6E8A-4147-A177-3AD203B41FA5}">
                      <a16:colId xmlns:a16="http://schemas.microsoft.com/office/drawing/2014/main" val="3702364728"/>
                    </a:ext>
                  </a:extLst>
                </a:gridCol>
                <a:gridCol w="2560320">
                  <a:extLst>
                    <a:ext uri="{9D8B030D-6E8A-4147-A177-3AD203B41FA5}">
                      <a16:colId xmlns:a16="http://schemas.microsoft.com/office/drawing/2014/main" val="3467316291"/>
                    </a:ext>
                  </a:extLst>
                </a:gridCol>
                <a:gridCol w="2560320">
                  <a:extLst>
                    <a:ext uri="{9D8B030D-6E8A-4147-A177-3AD203B41FA5}">
                      <a16:colId xmlns:a16="http://schemas.microsoft.com/office/drawing/2014/main" val="853489958"/>
                    </a:ext>
                  </a:extLst>
                </a:gridCol>
                <a:gridCol w="2560320">
                  <a:extLst>
                    <a:ext uri="{9D8B030D-6E8A-4147-A177-3AD203B41FA5}">
                      <a16:colId xmlns:a16="http://schemas.microsoft.com/office/drawing/2014/main" val="2443821753"/>
                    </a:ext>
                  </a:extLst>
                </a:gridCol>
                <a:gridCol w="2560320">
                  <a:extLst>
                    <a:ext uri="{9D8B030D-6E8A-4147-A177-3AD203B41FA5}">
                      <a16:colId xmlns:a16="http://schemas.microsoft.com/office/drawing/2014/main" val="1623854686"/>
                    </a:ext>
                  </a:extLst>
                </a:gridCol>
              </a:tblGrid>
              <a:tr h="1010823">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Model</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rgbClr val="00B0F0"/>
                    </a:solidFill>
                  </a:tcPr>
                </a:tc>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True Negative</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rgbClr val="00B0F0"/>
                    </a:solidFill>
                  </a:tcPr>
                </a:tc>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False Positive</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rgbClr val="00B0F0"/>
                    </a:solidFill>
                  </a:tcPr>
                </a:tc>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False Negative</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rgbClr val="00B0F0"/>
                    </a:solidFill>
                  </a:tcPr>
                </a:tc>
                <a:tc>
                  <a:txBody>
                    <a:bodyPr/>
                    <a:lstStyle/>
                    <a:p>
                      <a:pPr marL="0" marR="0" algn="ctr">
                        <a:spcBef>
                          <a:spcPts val="0"/>
                        </a:spcBef>
                        <a:spcAft>
                          <a:spcPts val="0"/>
                        </a:spcAft>
                      </a:pPr>
                      <a:endParaRPr lang="en-US" sz="2400" kern="100" dirty="0">
                        <a:effectLst/>
                        <a:latin typeface="DM Sans Bold" panose="020B0604020202020204" charset="0"/>
                      </a:endParaRPr>
                    </a:p>
                    <a:p>
                      <a:pPr marL="0" marR="0" algn="ctr">
                        <a:spcBef>
                          <a:spcPts val="0"/>
                        </a:spcBef>
                        <a:spcAft>
                          <a:spcPts val="0"/>
                        </a:spcAft>
                      </a:pPr>
                      <a:r>
                        <a:rPr lang="en-US" sz="2400" kern="100" dirty="0">
                          <a:effectLst/>
                          <a:latin typeface="DM Sans Bold" panose="020B0604020202020204" charset="0"/>
                        </a:rPr>
                        <a:t>True Positive</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rgbClr val="00B0F0"/>
                    </a:solidFill>
                  </a:tcPr>
                </a:tc>
                <a:extLst>
                  <a:ext uri="{0D108BD9-81ED-4DB2-BD59-A6C34878D82A}">
                    <a16:rowId xmlns:a16="http://schemas.microsoft.com/office/drawing/2014/main" val="2042414448"/>
                  </a:ext>
                </a:extLst>
              </a:tr>
              <a:tr h="686842">
                <a:tc>
                  <a:txBody>
                    <a:bodyPr/>
                    <a:lstStyle/>
                    <a:p>
                      <a:pPr marL="0" marR="0" algn="ctr">
                        <a:spcBef>
                          <a:spcPts val="0"/>
                        </a:spcBef>
                        <a:spcAft>
                          <a:spcPts val="0"/>
                        </a:spcAft>
                      </a:pPr>
                      <a:r>
                        <a:rPr lang="en-US" sz="2400" kern="100" dirty="0">
                          <a:effectLst/>
                          <a:latin typeface="DM Sans Bold" panose="020B0604020202020204" charset="0"/>
                        </a:rPr>
                        <a:t>DTC</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lumMod val="50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4723</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2"/>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16</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2"/>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23</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2"/>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4218</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2"/>
                    </a:solidFill>
                  </a:tcPr>
                </a:tc>
                <a:extLst>
                  <a:ext uri="{0D108BD9-81ED-4DB2-BD59-A6C34878D82A}">
                    <a16:rowId xmlns:a16="http://schemas.microsoft.com/office/drawing/2014/main" val="1770912718"/>
                  </a:ext>
                </a:extLst>
              </a:tr>
              <a:tr h="686842">
                <a:tc>
                  <a:txBody>
                    <a:bodyPr/>
                    <a:lstStyle/>
                    <a:p>
                      <a:pPr marL="0" marR="0" algn="ctr">
                        <a:spcBef>
                          <a:spcPts val="0"/>
                        </a:spcBef>
                        <a:spcAft>
                          <a:spcPts val="0"/>
                        </a:spcAft>
                      </a:pPr>
                      <a:r>
                        <a:rPr lang="en-US" sz="2400" kern="100" dirty="0">
                          <a:effectLst/>
                          <a:latin typeface="DM Sans Bold" panose="020B0604020202020204" charset="0"/>
                        </a:rPr>
                        <a:t>LR</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lumMod val="50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4652</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3"/>
                    </a:solidFill>
                  </a:tcPr>
                </a:tc>
                <a:tc>
                  <a:txBody>
                    <a:bodyPr/>
                    <a:lstStyle/>
                    <a:p>
                      <a:pPr marL="0" marR="0" algn="ctr">
                        <a:spcBef>
                          <a:spcPts val="0"/>
                        </a:spcBef>
                        <a:spcAft>
                          <a:spcPts val="0"/>
                        </a:spcAft>
                      </a:pPr>
                      <a:r>
                        <a:rPr lang="en-US" sz="2400" kern="100">
                          <a:solidFill>
                            <a:schemeClr val="bg1"/>
                          </a:solidFill>
                          <a:effectLst/>
                          <a:latin typeface="DM Sans Bold" panose="020B0604020202020204" charset="0"/>
                        </a:rPr>
                        <a:t>87</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3"/>
                    </a:solidFill>
                  </a:tcPr>
                </a:tc>
                <a:tc>
                  <a:txBody>
                    <a:bodyPr/>
                    <a:lstStyle/>
                    <a:p>
                      <a:pPr marL="0" marR="0" algn="ctr">
                        <a:spcBef>
                          <a:spcPts val="0"/>
                        </a:spcBef>
                        <a:spcAft>
                          <a:spcPts val="0"/>
                        </a:spcAft>
                      </a:pPr>
                      <a:r>
                        <a:rPr lang="en-US" sz="2400" kern="100">
                          <a:solidFill>
                            <a:schemeClr val="bg1"/>
                          </a:solidFill>
                          <a:effectLst/>
                          <a:latin typeface="DM Sans Bold" panose="020B0604020202020204" charset="0"/>
                        </a:rPr>
                        <a:t>58</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3"/>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4183</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3"/>
                    </a:solidFill>
                  </a:tcPr>
                </a:tc>
                <a:extLst>
                  <a:ext uri="{0D108BD9-81ED-4DB2-BD59-A6C34878D82A}">
                    <a16:rowId xmlns:a16="http://schemas.microsoft.com/office/drawing/2014/main" val="105694621"/>
                  </a:ext>
                </a:extLst>
              </a:tr>
              <a:tr h="686842">
                <a:tc>
                  <a:txBody>
                    <a:bodyPr/>
                    <a:lstStyle/>
                    <a:p>
                      <a:pPr marL="0" marR="0" algn="ctr">
                        <a:spcBef>
                          <a:spcPts val="0"/>
                        </a:spcBef>
                        <a:spcAft>
                          <a:spcPts val="0"/>
                        </a:spcAft>
                      </a:pPr>
                      <a:r>
                        <a:rPr lang="en-US" sz="2400" kern="100" dirty="0">
                          <a:effectLst/>
                          <a:latin typeface="DM Sans Bold" panose="020B0604020202020204" charset="0"/>
                        </a:rPr>
                        <a:t>PAC</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lumMod val="50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4706</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4"/>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33</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4"/>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22</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4"/>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4219</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4"/>
                    </a:solidFill>
                  </a:tcPr>
                </a:tc>
                <a:extLst>
                  <a:ext uri="{0D108BD9-81ED-4DB2-BD59-A6C34878D82A}">
                    <a16:rowId xmlns:a16="http://schemas.microsoft.com/office/drawing/2014/main" val="125980755"/>
                  </a:ext>
                </a:extLst>
              </a:tr>
              <a:tr h="686842">
                <a:tc>
                  <a:txBody>
                    <a:bodyPr/>
                    <a:lstStyle/>
                    <a:p>
                      <a:pPr marL="0" marR="0" algn="ctr">
                        <a:spcBef>
                          <a:spcPts val="0"/>
                        </a:spcBef>
                        <a:spcAft>
                          <a:spcPts val="0"/>
                        </a:spcAft>
                      </a:pPr>
                      <a:r>
                        <a:rPr lang="en-US" sz="2400" kern="100" dirty="0">
                          <a:effectLst/>
                          <a:latin typeface="DM Sans Bold" panose="020B0604020202020204" charset="0"/>
                        </a:rPr>
                        <a:t>GBC</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lumMod val="50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4703</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1">
                        <a:lumMod val="75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36</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1">
                        <a:lumMod val="75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14</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1">
                        <a:lumMod val="75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4227</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1">
                        <a:lumMod val="75000"/>
                      </a:schemeClr>
                    </a:solidFill>
                  </a:tcPr>
                </a:tc>
                <a:extLst>
                  <a:ext uri="{0D108BD9-81ED-4DB2-BD59-A6C34878D82A}">
                    <a16:rowId xmlns:a16="http://schemas.microsoft.com/office/drawing/2014/main" val="713616779"/>
                  </a:ext>
                </a:extLst>
              </a:tr>
              <a:tr h="686842">
                <a:tc>
                  <a:txBody>
                    <a:bodyPr/>
                    <a:lstStyle/>
                    <a:p>
                      <a:pPr marL="0" marR="0" algn="ctr">
                        <a:spcBef>
                          <a:spcPts val="0"/>
                        </a:spcBef>
                        <a:spcAft>
                          <a:spcPts val="0"/>
                        </a:spcAft>
                      </a:pPr>
                      <a:r>
                        <a:rPr lang="en-US" sz="2400" kern="100" dirty="0">
                          <a:effectLst/>
                          <a:latin typeface="DM Sans Bold" panose="020B0604020202020204" charset="0"/>
                        </a:rPr>
                        <a:t>RFC</a:t>
                      </a:r>
                      <a:endParaRPr lang="en-US" sz="2400" kern="100" dirty="0">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tx2">
                        <a:lumMod val="50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4682</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6">
                        <a:lumMod val="75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57</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6">
                        <a:lumMod val="75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25</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6">
                        <a:lumMod val="75000"/>
                      </a:schemeClr>
                    </a:solidFill>
                  </a:tcPr>
                </a:tc>
                <a:tc>
                  <a:txBody>
                    <a:bodyPr/>
                    <a:lstStyle/>
                    <a:p>
                      <a:pPr marL="0" marR="0" algn="ctr">
                        <a:spcBef>
                          <a:spcPts val="0"/>
                        </a:spcBef>
                        <a:spcAft>
                          <a:spcPts val="0"/>
                        </a:spcAft>
                      </a:pPr>
                      <a:r>
                        <a:rPr lang="en-US" sz="2400" kern="100" dirty="0">
                          <a:solidFill>
                            <a:schemeClr val="bg1"/>
                          </a:solidFill>
                          <a:effectLst/>
                          <a:latin typeface="DM Sans Bold" panose="020B0604020202020204" charset="0"/>
                        </a:rPr>
                        <a:t>4216</a:t>
                      </a:r>
                      <a:endParaRPr lang="en-US" sz="2400" kern="100" dirty="0">
                        <a:solidFill>
                          <a:schemeClr val="bg1"/>
                        </a:solidFill>
                        <a:effectLst/>
                        <a:latin typeface="DM Sans Bold" panose="020B0604020202020204" charset="0"/>
                        <a:ea typeface="DengXian" panose="02010600030101010101" pitchFamily="2" charset="-122"/>
                        <a:cs typeface="Times New Roman" panose="02020603050405020304" pitchFamily="18" charset="0"/>
                      </a:endParaRPr>
                    </a:p>
                  </a:txBody>
                  <a:tcPr marL="68580" marR="68580" marT="0" marB="0">
                    <a:solidFill>
                      <a:schemeClr val="accent6">
                        <a:lumMod val="75000"/>
                      </a:schemeClr>
                    </a:solidFill>
                  </a:tcPr>
                </a:tc>
                <a:extLst>
                  <a:ext uri="{0D108BD9-81ED-4DB2-BD59-A6C34878D82A}">
                    <a16:rowId xmlns:a16="http://schemas.microsoft.com/office/drawing/2014/main" val="996717372"/>
                  </a:ext>
                </a:extLst>
              </a:tr>
            </a:tbl>
          </a:graphicData>
        </a:graphic>
      </p:graphicFrame>
      <p:sp>
        <p:nvSpPr>
          <p:cNvPr id="4" name="TextBox 3">
            <a:extLst>
              <a:ext uri="{FF2B5EF4-FFF2-40B4-BE49-F238E27FC236}">
                <a16:creationId xmlns:a16="http://schemas.microsoft.com/office/drawing/2014/main" id="{C87126B2-E81F-479F-BD60-27171DFD48A6}"/>
              </a:ext>
            </a:extLst>
          </p:cNvPr>
          <p:cNvSpPr txBox="1"/>
          <p:nvPr/>
        </p:nvSpPr>
        <p:spPr>
          <a:xfrm>
            <a:off x="266700" y="5133753"/>
            <a:ext cx="17754600" cy="4524315"/>
          </a:xfrm>
          <a:prstGeom prst="rect">
            <a:avLst/>
          </a:prstGeom>
          <a:noFill/>
        </p:spPr>
        <p:txBody>
          <a:bodyPr wrap="square" rtlCol="0">
            <a:spAutoFit/>
          </a:bodyPr>
          <a:lstStyle/>
          <a:p>
            <a:r>
              <a:rPr lang="en-US" sz="2400" dirty="0">
                <a:solidFill>
                  <a:schemeClr val="tx1">
                    <a:lumMod val="75000"/>
                    <a:lumOff val="25000"/>
                  </a:schemeClr>
                </a:solidFill>
                <a:latin typeface="DM Sans" panose="020B0604020202020204" charset="0"/>
              </a:rPr>
              <a:t>From this confusion matrix table we can see that Decision tree classifier accurately detect 4723 fake news and make mistake for 16 cases. For real news it can detect accurately 4218 cases and make mistake in 23 cases.  Where Gradient Boosting classifier misclassified 14 real news which is less than DTC, but it’s false positive value is higher than DTC which is 36 . Logistic regression false positive and false negative value is higher then any other model which is this model is weak than other model.</a:t>
            </a:r>
          </a:p>
          <a:p>
            <a:endParaRPr lang="en-US" sz="2400" dirty="0">
              <a:solidFill>
                <a:schemeClr val="tx1">
                  <a:lumMod val="75000"/>
                  <a:lumOff val="25000"/>
                </a:schemeClr>
              </a:solidFill>
              <a:latin typeface="DM Sans" panose="020B0604020202020204" charset="0"/>
            </a:endParaRPr>
          </a:p>
          <a:p>
            <a:r>
              <a:rPr lang="en-US" sz="2400" dirty="0">
                <a:solidFill>
                  <a:schemeClr val="tx1">
                    <a:lumMod val="75000"/>
                    <a:lumOff val="25000"/>
                  </a:schemeClr>
                </a:solidFill>
                <a:latin typeface="DM Sans" panose="020B0604020202020204" charset="0"/>
              </a:rPr>
              <a:t>Passive Aggressive Classifier false positive value is 33, it means it misclassified 36 fake news cases where random Forest Classifier make mistake for 57 which is higher than DTC, PAC, and GBC. But for real news PAC make mistake 22 which is less than RFC and DTC.</a:t>
            </a:r>
          </a:p>
          <a:p>
            <a:endParaRPr lang="en-US" sz="2400" dirty="0">
              <a:solidFill>
                <a:schemeClr val="tx1">
                  <a:lumMod val="75000"/>
                  <a:lumOff val="25000"/>
                </a:schemeClr>
              </a:solidFill>
              <a:latin typeface="DM Sans" panose="020B0604020202020204" charset="0"/>
            </a:endParaRPr>
          </a:p>
          <a:p>
            <a:r>
              <a:rPr lang="en-US" sz="2400" dirty="0">
                <a:solidFill>
                  <a:schemeClr val="tx1">
                    <a:lumMod val="75000"/>
                    <a:lumOff val="25000"/>
                  </a:schemeClr>
                </a:solidFill>
                <a:latin typeface="DM Sans" panose="020B0604020202020204" charset="0"/>
              </a:rPr>
              <a:t>Overall we can say that Decision tree classifier is the best model though it make mistake for some fake and real news which is very less.</a:t>
            </a:r>
          </a:p>
        </p:txBody>
      </p:sp>
      <p:cxnSp>
        <p:nvCxnSpPr>
          <p:cNvPr id="6" name="Straight Connector 5">
            <a:extLst>
              <a:ext uri="{FF2B5EF4-FFF2-40B4-BE49-F238E27FC236}">
                <a16:creationId xmlns:a16="http://schemas.microsoft.com/office/drawing/2014/main" id="{A82C2A59-BE46-46E9-8376-CF836E8235E0}"/>
              </a:ext>
            </a:extLst>
          </p:cNvPr>
          <p:cNvCxnSpPr/>
          <p:nvPr/>
        </p:nvCxnSpPr>
        <p:spPr>
          <a:xfrm>
            <a:off x="0" y="9658068"/>
            <a:ext cx="18288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4543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0" y="-14288"/>
            <a:ext cx="18288000" cy="2590800"/>
          </a:xfrm>
          <a:custGeom>
            <a:avLst/>
            <a:gdLst/>
            <a:ahLst/>
            <a:cxnLst/>
            <a:rect l="l" t="t" r="r" b="b"/>
            <a:pathLst>
              <a:path w="6413350" h="1579368">
                <a:moveTo>
                  <a:pt x="0" y="0"/>
                </a:moveTo>
                <a:lnTo>
                  <a:pt x="6413350" y="0"/>
                </a:lnTo>
                <a:lnTo>
                  <a:pt x="6413350" y="1579368"/>
                </a:lnTo>
                <a:lnTo>
                  <a:pt x="0" y="1579368"/>
                </a:lnTo>
                <a:close/>
              </a:path>
            </a:pathLst>
          </a:custGeom>
          <a:solidFill>
            <a:srgbClr val="00B0F0"/>
          </a:solidFill>
        </p:spPr>
        <p:txBody>
          <a:bodyPr/>
          <a:lstStyle/>
          <a:p>
            <a:pPr algn="ctr"/>
            <a:endParaRPr lang="en-US" sz="6000" dirty="0">
              <a:solidFill>
                <a:schemeClr val="bg1"/>
              </a:solidFill>
              <a:latin typeface="Georgia" panose="02040502050405020303" pitchFamily="18" charset="0"/>
            </a:endParaRPr>
          </a:p>
          <a:p>
            <a:pPr algn="ctr"/>
            <a:r>
              <a:rPr lang="en-US" sz="6000" dirty="0">
                <a:solidFill>
                  <a:schemeClr val="bg1"/>
                </a:solidFill>
                <a:latin typeface="DM Sans Bold" panose="020B0604020202020204" charset="0"/>
              </a:rPr>
              <a:t>Conclusion and Future work</a:t>
            </a:r>
          </a:p>
        </p:txBody>
      </p:sp>
      <p:sp>
        <p:nvSpPr>
          <p:cNvPr id="7" name="TextBox 7"/>
          <p:cNvSpPr txBox="1"/>
          <p:nvPr/>
        </p:nvSpPr>
        <p:spPr>
          <a:xfrm>
            <a:off x="650793" y="2902877"/>
            <a:ext cx="10664907" cy="5935023"/>
          </a:xfrm>
          <a:prstGeom prst="rect">
            <a:avLst/>
          </a:prstGeom>
        </p:spPr>
        <p:txBody>
          <a:bodyPr wrap="square" lIns="0" tIns="0" rIns="0" bIns="0" rtlCol="0" anchor="t">
            <a:spAutoFit/>
          </a:bodyPr>
          <a:lstStyle/>
          <a:p>
            <a:pPr marL="457200" indent="-457200" algn="just">
              <a:lnSpc>
                <a:spcPts val="3079"/>
              </a:lnSpc>
              <a:buFont typeface="Wingdings" panose="05000000000000000000" pitchFamily="2" charset="2"/>
              <a:buChar char="v"/>
            </a:pPr>
            <a:r>
              <a:rPr lang="en-US" sz="2400" kern="100" dirty="0">
                <a:solidFill>
                  <a:schemeClr val="tx1">
                    <a:lumMod val="75000"/>
                    <a:lumOff val="25000"/>
                  </a:schemeClr>
                </a:solidFill>
                <a:latin typeface="Georgia" panose="02040502050405020303" pitchFamily="18" charset="0"/>
                <a:ea typeface="DengXian" panose="02010600030101010101" pitchFamily="2" charset="-122"/>
              </a:rPr>
              <a:t>In conclusion t</a:t>
            </a:r>
            <a:r>
              <a:rPr lang="en-US" sz="2400" kern="100" dirty="0">
                <a:solidFill>
                  <a:schemeClr val="tx1">
                    <a:lumMod val="75000"/>
                    <a:lumOff val="25000"/>
                  </a:schemeClr>
                </a:solidFill>
                <a:effectLst/>
                <a:latin typeface="Georgia" panose="02040502050405020303" pitchFamily="18" charset="0"/>
                <a:ea typeface="DengXian" panose="02010600030101010101" pitchFamily="2" charset="-122"/>
              </a:rPr>
              <a:t>his research demonstrates the utility of machine learning algorithm for detecting fake news. </a:t>
            </a:r>
          </a:p>
          <a:p>
            <a:pPr marL="457200" indent="-457200" algn="just">
              <a:lnSpc>
                <a:spcPts val="3079"/>
              </a:lnSpc>
              <a:buFont typeface="Wingdings" panose="05000000000000000000" pitchFamily="2" charset="2"/>
              <a:buChar char="v"/>
            </a:pPr>
            <a:endParaRPr lang="en-US" sz="2400" kern="100" dirty="0">
              <a:solidFill>
                <a:schemeClr val="tx1">
                  <a:lumMod val="75000"/>
                  <a:lumOff val="25000"/>
                </a:schemeClr>
              </a:solidFill>
              <a:latin typeface="Georgia" panose="02040502050405020303" pitchFamily="18" charset="0"/>
              <a:ea typeface="DengXian" panose="02010600030101010101" pitchFamily="2" charset="-122"/>
            </a:endParaRPr>
          </a:p>
          <a:p>
            <a:pPr marL="457200" indent="-457200" algn="just">
              <a:lnSpc>
                <a:spcPts val="3079"/>
              </a:lnSpc>
              <a:buFont typeface="Wingdings" panose="05000000000000000000" pitchFamily="2" charset="2"/>
              <a:buChar char="v"/>
            </a:pPr>
            <a:r>
              <a:rPr lang="en-US" sz="2400" kern="100" dirty="0">
                <a:solidFill>
                  <a:schemeClr val="tx1">
                    <a:lumMod val="75000"/>
                    <a:lumOff val="25000"/>
                  </a:schemeClr>
                </a:solidFill>
                <a:latin typeface="Georgia" panose="02040502050405020303" pitchFamily="18" charset="0"/>
                <a:ea typeface="DengXian" panose="02010600030101010101" pitchFamily="2" charset="-122"/>
              </a:rPr>
              <a:t>I used five different supervised Machine Learning algorithm for this study and found that Decision Tree Classifier is the best algorithm among them with 99.57% accuracy.</a:t>
            </a:r>
          </a:p>
          <a:p>
            <a:pPr marL="457200" indent="-457200" algn="just">
              <a:lnSpc>
                <a:spcPts val="3079"/>
              </a:lnSpc>
              <a:buFont typeface="Wingdings" panose="05000000000000000000" pitchFamily="2" charset="2"/>
              <a:buChar char="v"/>
            </a:pPr>
            <a:endParaRPr lang="en-US" sz="2400" kern="100" dirty="0">
              <a:solidFill>
                <a:schemeClr val="tx1">
                  <a:lumMod val="75000"/>
                  <a:lumOff val="25000"/>
                </a:schemeClr>
              </a:solidFill>
              <a:latin typeface="Georgia" panose="02040502050405020303" pitchFamily="18" charset="0"/>
              <a:ea typeface="DengXian" panose="02010600030101010101" pitchFamily="2" charset="-122"/>
            </a:endParaRPr>
          </a:p>
          <a:p>
            <a:pPr marL="457200" indent="-457200" algn="just">
              <a:lnSpc>
                <a:spcPts val="3079"/>
              </a:lnSpc>
              <a:buFont typeface="Wingdings" panose="05000000000000000000" pitchFamily="2" charset="2"/>
              <a:buChar char="v"/>
            </a:pPr>
            <a:r>
              <a:rPr lang="en-US" sz="2400" kern="100" dirty="0">
                <a:solidFill>
                  <a:schemeClr val="tx1">
                    <a:lumMod val="75000"/>
                    <a:lumOff val="25000"/>
                  </a:schemeClr>
                </a:solidFill>
                <a:effectLst/>
                <a:latin typeface="Georgia" panose="02040502050405020303" pitchFamily="18" charset="0"/>
                <a:ea typeface="DengXian" panose="02010600030101010101" pitchFamily="2" charset="-122"/>
              </a:rPr>
              <a:t>For future work maybe we can propose a deep learning model or a hybrid model with a large dataset.  Also, we can use a video or image dataset for detecting fake news as we all know these medium also used for spreading fake news. </a:t>
            </a:r>
          </a:p>
          <a:p>
            <a:pPr marL="457200" indent="-457200" algn="just">
              <a:lnSpc>
                <a:spcPts val="3079"/>
              </a:lnSpc>
              <a:buFont typeface="Wingdings" panose="05000000000000000000" pitchFamily="2" charset="2"/>
              <a:buChar char="v"/>
            </a:pPr>
            <a:endParaRPr lang="en-US" sz="2400" kern="100" dirty="0">
              <a:solidFill>
                <a:schemeClr val="tx1">
                  <a:lumMod val="75000"/>
                  <a:lumOff val="25000"/>
                </a:schemeClr>
              </a:solidFill>
              <a:latin typeface="Georgia" panose="02040502050405020303" pitchFamily="18" charset="0"/>
              <a:ea typeface="DengXian" panose="02010600030101010101" pitchFamily="2" charset="-122"/>
            </a:endParaRPr>
          </a:p>
          <a:p>
            <a:pPr marL="457200" indent="-457200" algn="just">
              <a:lnSpc>
                <a:spcPts val="3079"/>
              </a:lnSpc>
              <a:buFont typeface="Wingdings" panose="05000000000000000000" pitchFamily="2" charset="2"/>
              <a:buChar char="v"/>
            </a:pPr>
            <a:r>
              <a:rPr lang="en-US" sz="2400" kern="100" dirty="0">
                <a:solidFill>
                  <a:schemeClr val="tx1">
                    <a:lumMod val="75000"/>
                    <a:lumOff val="25000"/>
                  </a:schemeClr>
                </a:solidFill>
                <a:effectLst/>
                <a:latin typeface="Georgia" panose="02040502050405020303" pitchFamily="18" charset="0"/>
                <a:ea typeface="DengXian" panose="02010600030101010101" pitchFamily="2" charset="-122"/>
              </a:rPr>
              <a:t>Overall, this thesis contributes to the development of more accurate and reliable methods for detecting fake news</a:t>
            </a:r>
            <a:endParaRPr lang="en-US" sz="2400" kern="100" dirty="0">
              <a:solidFill>
                <a:schemeClr val="tx1">
                  <a:lumMod val="75000"/>
                  <a:lumOff val="25000"/>
                </a:schemeClr>
              </a:solidFill>
              <a:latin typeface="Georgia" panose="02040502050405020303" pitchFamily="18" charset="0"/>
              <a:ea typeface="DengXian" panose="02010600030101010101" pitchFamily="2" charset="-122"/>
            </a:endParaRPr>
          </a:p>
          <a:p>
            <a:pPr marL="457200" indent="-457200" algn="just">
              <a:lnSpc>
                <a:spcPts val="3079"/>
              </a:lnSpc>
              <a:buFont typeface="Wingdings" panose="05000000000000000000" pitchFamily="2" charset="2"/>
              <a:buChar char="v"/>
            </a:pPr>
            <a:endParaRPr lang="en-US" sz="2400" kern="100" dirty="0">
              <a:solidFill>
                <a:schemeClr val="tx1">
                  <a:lumMod val="75000"/>
                  <a:lumOff val="25000"/>
                </a:schemeClr>
              </a:solidFill>
              <a:latin typeface="Georgia" panose="02040502050405020303" pitchFamily="18" charset="0"/>
              <a:ea typeface="DengXian" panose="02010600030101010101" pitchFamily="2" charset="-122"/>
            </a:endParaRPr>
          </a:p>
        </p:txBody>
      </p:sp>
      <p:sp>
        <p:nvSpPr>
          <p:cNvPr id="9" name="AutoShape 9"/>
          <p:cNvSpPr/>
          <p:nvPr/>
        </p:nvSpPr>
        <p:spPr>
          <a:xfrm>
            <a:off x="0" y="9507239"/>
            <a:ext cx="18288000" cy="0"/>
          </a:xfrm>
          <a:prstGeom prst="line">
            <a:avLst/>
          </a:prstGeom>
          <a:ln w="28575" cap="flat">
            <a:solidFill>
              <a:srgbClr val="D9D9D9"/>
            </a:solidFill>
            <a:prstDash val="solid"/>
            <a:headEnd type="none" w="sm" len="sm"/>
            <a:tailEnd type="none" w="sm" len="sm"/>
          </a:ln>
        </p:spPr>
      </p:sp>
      <p:sp>
        <p:nvSpPr>
          <p:cNvPr id="10" name="AutoShape 10"/>
          <p:cNvSpPr/>
          <p:nvPr/>
        </p:nvSpPr>
        <p:spPr>
          <a:xfrm rot="-5400000" flipV="1">
            <a:off x="-3219450" y="6385183"/>
            <a:ext cx="7696200" cy="38100"/>
          </a:xfrm>
          <a:prstGeom prst="line">
            <a:avLst/>
          </a:prstGeom>
          <a:ln w="28575" cap="flat">
            <a:solidFill>
              <a:srgbClr val="D9D9D9"/>
            </a:solidFill>
            <a:prstDash val="solid"/>
            <a:headEnd type="none" w="sm" len="sm"/>
            <a:tailEnd type="none" w="sm" len="sm"/>
          </a:ln>
        </p:spPr>
      </p:sp>
      <p:sp>
        <p:nvSpPr>
          <p:cNvPr id="16" name="TextBox 15">
            <a:extLst>
              <a:ext uri="{FF2B5EF4-FFF2-40B4-BE49-F238E27FC236}">
                <a16:creationId xmlns:a16="http://schemas.microsoft.com/office/drawing/2014/main" id="{3AE5A110-38E0-4090-825D-C7FE17C4C035}"/>
              </a:ext>
            </a:extLst>
          </p:cNvPr>
          <p:cNvSpPr txBox="1"/>
          <p:nvPr/>
        </p:nvSpPr>
        <p:spPr>
          <a:xfrm>
            <a:off x="7099004" y="3649735"/>
            <a:ext cx="4610100" cy="766877"/>
          </a:xfrm>
          <a:prstGeom prst="rect">
            <a:avLst/>
          </a:prstGeom>
          <a:noFill/>
        </p:spPr>
        <p:txBody>
          <a:bodyPr wrap="square" rtlCol="0">
            <a:spAutoFit/>
          </a:bodyPr>
          <a:lstStyle/>
          <a:p>
            <a:pPr marL="457200" indent="-457200" algn="just">
              <a:lnSpc>
                <a:spcPts val="3079"/>
              </a:lnSpc>
              <a:buFont typeface="Wingdings" panose="05000000000000000000" pitchFamily="2" charset="2"/>
              <a:buChar char="v"/>
            </a:pPr>
            <a:endParaRPr lang="en-US" sz="1800" kern="100" dirty="0">
              <a:solidFill>
                <a:schemeClr val="tx1">
                  <a:lumMod val="75000"/>
                  <a:lumOff val="25000"/>
                </a:schemeClr>
              </a:solidFill>
              <a:latin typeface="Georgia" panose="02040502050405020303" pitchFamily="18" charset="0"/>
              <a:ea typeface="DengXian" panose="02010600030101010101" pitchFamily="2" charset="-122"/>
            </a:endParaRPr>
          </a:p>
          <a:p>
            <a:endParaRPr lang="en-US" dirty="0"/>
          </a:p>
        </p:txBody>
      </p:sp>
      <p:pic>
        <p:nvPicPr>
          <p:cNvPr id="19" name="Picture 18">
            <a:extLst>
              <a:ext uri="{FF2B5EF4-FFF2-40B4-BE49-F238E27FC236}">
                <a16:creationId xmlns:a16="http://schemas.microsoft.com/office/drawing/2014/main" id="{DED6623C-84A9-44A5-9D50-174943B0A9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15117" y="2576260"/>
            <a:ext cx="6372883" cy="693123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8575"/>
            <a:ext cx="8413729" cy="2556350"/>
            <a:chOff x="0" y="0"/>
            <a:chExt cx="5655710" cy="1718379"/>
          </a:xfrm>
        </p:grpSpPr>
        <p:sp>
          <p:nvSpPr>
            <p:cNvPr id="3" name="Freeform 3"/>
            <p:cNvSpPr/>
            <p:nvPr/>
          </p:nvSpPr>
          <p:spPr>
            <a:xfrm>
              <a:off x="0" y="0"/>
              <a:ext cx="5655710" cy="1718379"/>
            </a:xfrm>
            <a:custGeom>
              <a:avLst/>
              <a:gdLst/>
              <a:ahLst/>
              <a:cxnLst/>
              <a:rect l="l" t="t" r="r" b="b"/>
              <a:pathLst>
                <a:path w="5655710" h="1718379">
                  <a:moveTo>
                    <a:pt x="0" y="0"/>
                  </a:moveTo>
                  <a:lnTo>
                    <a:pt x="5655710" y="0"/>
                  </a:lnTo>
                  <a:lnTo>
                    <a:pt x="5655710" y="1718379"/>
                  </a:lnTo>
                  <a:lnTo>
                    <a:pt x="0" y="1718379"/>
                  </a:lnTo>
                  <a:close/>
                </a:path>
              </a:pathLst>
            </a:custGeom>
            <a:solidFill>
              <a:schemeClr val="accent5">
                <a:lumMod val="75000"/>
              </a:schemeClr>
            </a:solidFill>
          </p:spPr>
        </p:sp>
        <p:sp>
          <p:nvSpPr>
            <p:cNvPr id="4" name="TextBox 4"/>
            <p:cNvSpPr txBox="1"/>
            <p:nvPr/>
          </p:nvSpPr>
          <p:spPr>
            <a:xfrm>
              <a:off x="0" y="-57150"/>
              <a:ext cx="812800" cy="869950"/>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214603" y="742053"/>
            <a:ext cx="5984524" cy="1091294"/>
          </a:xfrm>
          <a:prstGeom prst="rect">
            <a:avLst/>
          </a:prstGeom>
        </p:spPr>
        <p:txBody>
          <a:bodyPr lIns="0" tIns="0" rIns="0" bIns="0" rtlCol="0" anchor="t">
            <a:spAutoFit/>
          </a:bodyPr>
          <a:lstStyle/>
          <a:p>
            <a:pPr>
              <a:lnSpc>
                <a:spcPts val="8449"/>
              </a:lnSpc>
            </a:pPr>
            <a:r>
              <a:rPr lang="en-US" sz="7681" dirty="0">
                <a:solidFill>
                  <a:srgbClr val="FFFFFF"/>
                </a:solidFill>
                <a:latin typeface="DM Sans Bold"/>
              </a:rPr>
              <a:t>Reference</a:t>
            </a:r>
          </a:p>
        </p:txBody>
      </p:sp>
      <p:sp>
        <p:nvSpPr>
          <p:cNvPr id="6" name="TextBox 6"/>
          <p:cNvSpPr txBox="1"/>
          <p:nvPr/>
        </p:nvSpPr>
        <p:spPr>
          <a:xfrm>
            <a:off x="178595" y="2612794"/>
            <a:ext cx="16916399" cy="6244851"/>
          </a:xfrm>
          <a:prstGeom prst="rect">
            <a:avLst/>
          </a:prstGeom>
        </p:spPr>
        <p:txBody>
          <a:bodyPr wrap="square" lIns="0" tIns="0" rIns="0" bIns="0" rtlCol="0" anchor="t">
            <a:spAutoFit/>
          </a:bodyPr>
          <a:lstStyle/>
          <a:p>
            <a:pPr marL="457200" indent="-457200">
              <a:lnSpc>
                <a:spcPts val="5487"/>
              </a:lnSpc>
              <a:buAutoNum type="arabicPeriod"/>
            </a:pPr>
            <a:r>
              <a:rPr lang="en-US" sz="20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Many Americans Believe Fake News Is Sowing Confusion. [online] Available: </a:t>
            </a:r>
            <a:r>
              <a:rPr lang="en-US" sz="20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hlinkClick r:id="rId2">
                  <a:extLst>
                    <a:ext uri="{A12FA001-AC4F-418D-AE19-62706E023703}">
                      <ahyp:hlinkClr xmlns:ahyp="http://schemas.microsoft.com/office/drawing/2018/hyperlinkcolor" val="tx"/>
                    </a:ext>
                  </a:extLst>
                </a:hlinkClick>
              </a:rPr>
              <a:t>https://www.pewresearch.org/journalism/2016/12/15/many-americans-believe-fake-news-is-sowing-confusion/</a:t>
            </a:r>
            <a:endParaRPr lang="en-US" sz="20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endParaRPr>
          </a:p>
          <a:p>
            <a:pPr marL="457200" indent="-457200">
              <a:lnSpc>
                <a:spcPts val="5487"/>
              </a:lnSpc>
              <a:buFontTx/>
              <a:buAutoNum type="arabicPeriod"/>
            </a:pPr>
            <a:r>
              <a:rPr lang="en-US" sz="2000"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Srivastava, N., Hinton, G., </a:t>
            </a:r>
            <a:r>
              <a:rPr lang="en-US" sz="2000" kern="0" dirty="0" err="1">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Krizhevsky</a:t>
            </a:r>
            <a:r>
              <a:rPr lang="en-US" sz="2000"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A., </a:t>
            </a:r>
            <a:r>
              <a:rPr lang="en-US" sz="2000" kern="0" dirty="0" err="1">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Sutskever</a:t>
            </a:r>
            <a:r>
              <a:rPr lang="en-US" sz="2000"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I., &amp; </a:t>
            </a:r>
            <a:r>
              <a:rPr lang="en-US" sz="2000" kern="0" dirty="0" err="1">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Salakhutdinov</a:t>
            </a:r>
            <a:r>
              <a:rPr lang="en-US" sz="2000"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R. (2014). Dropout: a simple way to prevent neural networks from overfitting. </a:t>
            </a:r>
            <a:r>
              <a:rPr lang="en-US" sz="2000" i="1"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The journal of machine learning research</a:t>
            </a:r>
            <a:r>
              <a:rPr lang="en-US" sz="2000"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a:t>
            </a:r>
            <a:r>
              <a:rPr lang="en-US" sz="2000" i="1"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15</a:t>
            </a:r>
            <a:r>
              <a:rPr lang="en-US" sz="2000"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(1), 1929-1958. </a:t>
            </a:r>
            <a:endParaRPr lang="en-US" sz="20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endParaRPr>
          </a:p>
          <a:p>
            <a:pPr marL="457200" indent="-457200">
              <a:lnSpc>
                <a:spcPts val="5487"/>
              </a:lnSpc>
              <a:buFontTx/>
              <a:buAutoNum type="arabicPeriod"/>
            </a:pPr>
            <a:r>
              <a:rPr lang="en-US" sz="2000"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Ahmed, H., Traore, I., &amp; Saad, S. (2017, October). Detection of online fake news using n-gram analysis and machine learning techniques. In </a:t>
            </a:r>
            <a:r>
              <a:rPr lang="en-US" sz="2000" i="1"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International conference on intelligent, secure, and dependable systems in distributed and cloud environments </a:t>
            </a:r>
            <a:r>
              <a:rPr lang="en-US" sz="2000" kern="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(pp. 127-138).</a:t>
            </a:r>
            <a:endParaRPr lang="en-US" sz="20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endParaRPr>
          </a:p>
          <a:p>
            <a:pPr marL="457200" indent="-457200">
              <a:lnSpc>
                <a:spcPts val="5487"/>
              </a:lnSpc>
              <a:buFontTx/>
              <a:buAutoNum type="arabicPeriod"/>
            </a:pPr>
            <a:r>
              <a:rPr lang="en-US" sz="2000" kern="18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Zhou, X., Jain, A., </a:t>
            </a:r>
            <a:r>
              <a:rPr lang="en-US" sz="2000" kern="1800" dirty="0" err="1">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Phoha</a:t>
            </a:r>
            <a:r>
              <a:rPr lang="en-US" sz="2000" kern="18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V. V., &amp; </a:t>
            </a:r>
            <a:r>
              <a:rPr lang="en-US" sz="2000" kern="1800" dirty="0" err="1">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Zafarani</a:t>
            </a:r>
            <a:r>
              <a:rPr lang="en-US" sz="2000" kern="18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R. (2019). Fake news early detection: an interdisciplinary study. </a:t>
            </a:r>
            <a:r>
              <a:rPr lang="en-US" sz="2000" kern="1800" dirty="0" err="1">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arXiv</a:t>
            </a:r>
            <a:r>
              <a:rPr lang="en-US" sz="2000" kern="18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preprint arXiv:1904.11679.</a:t>
            </a:r>
          </a:p>
          <a:p>
            <a:pPr marL="457200" indent="-457200">
              <a:lnSpc>
                <a:spcPts val="5487"/>
              </a:lnSpc>
              <a:buFontTx/>
              <a:buAutoNum type="arabicPeriod"/>
            </a:pPr>
            <a:r>
              <a:rPr lang="en-US" sz="2000" kern="0" dirty="0">
                <a:solidFill>
                  <a:schemeClr val="tx1">
                    <a:lumMod val="75000"/>
                    <a:lumOff val="25000"/>
                  </a:schemeClr>
                </a:solidFill>
                <a:effectLst/>
                <a:latin typeface="DM Sans" panose="020B0604020202020204" charset="0"/>
                <a:ea typeface="Times New Roman" panose="02020603050405020304" pitchFamily="18" charset="0"/>
                <a:cs typeface="Times New Roman" panose="02020603050405020304" pitchFamily="18" charset="0"/>
              </a:rPr>
              <a:t>Choudhary, A., &amp; Arora, A. (2021). Linguistic feature based learning model for fake news detection and classification. </a:t>
            </a:r>
            <a:r>
              <a:rPr lang="en-US" sz="2000" i="1" kern="0" dirty="0">
                <a:solidFill>
                  <a:schemeClr val="tx1">
                    <a:lumMod val="75000"/>
                    <a:lumOff val="25000"/>
                  </a:schemeClr>
                </a:solidFill>
                <a:effectLst/>
                <a:latin typeface="DM Sans" panose="020B0604020202020204" charset="0"/>
                <a:ea typeface="Times New Roman" panose="02020603050405020304" pitchFamily="18" charset="0"/>
                <a:cs typeface="Times New Roman" panose="02020603050405020304" pitchFamily="18" charset="0"/>
              </a:rPr>
              <a:t>Expert Systems with Applications</a:t>
            </a:r>
            <a:r>
              <a:rPr lang="en-US" sz="2000" kern="0" dirty="0">
                <a:solidFill>
                  <a:schemeClr val="tx1">
                    <a:lumMod val="75000"/>
                    <a:lumOff val="25000"/>
                  </a:schemeClr>
                </a:solidFill>
                <a:effectLst/>
                <a:latin typeface="DM Sans" panose="020B0604020202020204" charset="0"/>
                <a:ea typeface="Times New Roman" panose="02020603050405020304" pitchFamily="18" charset="0"/>
                <a:cs typeface="Times New Roman" panose="02020603050405020304" pitchFamily="18" charset="0"/>
              </a:rPr>
              <a:t>, </a:t>
            </a:r>
            <a:r>
              <a:rPr lang="en-US" sz="2000" i="1" kern="0" dirty="0">
                <a:solidFill>
                  <a:schemeClr val="tx1">
                    <a:lumMod val="75000"/>
                    <a:lumOff val="25000"/>
                  </a:schemeClr>
                </a:solidFill>
                <a:effectLst/>
                <a:latin typeface="DM Sans" panose="020B0604020202020204" charset="0"/>
                <a:ea typeface="Times New Roman" panose="02020603050405020304" pitchFamily="18" charset="0"/>
                <a:cs typeface="Times New Roman" panose="02020603050405020304" pitchFamily="18" charset="0"/>
              </a:rPr>
              <a:t>169</a:t>
            </a:r>
            <a:r>
              <a:rPr lang="en-US" sz="2000" kern="0" dirty="0">
                <a:solidFill>
                  <a:schemeClr val="tx1">
                    <a:lumMod val="75000"/>
                    <a:lumOff val="25000"/>
                  </a:schemeClr>
                </a:solidFill>
                <a:effectLst/>
                <a:latin typeface="DM Sans" panose="020B0604020202020204" charset="0"/>
                <a:ea typeface="Times New Roman" panose="02020603050405020304" pitchFamily="18" charset="0"/>
                <a:cs typeface="Times New Roman" panose="02020603050405020304" pitchFamily="18" charset="0"/>
              </a:rPr>
              <a:t>, 114171.</a:t>
            </a:r>
            <a:endParaRPr lang="en-US" sz="20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endParaRPr>
          </a:p>
        </p:txBody>
      </p:sp>
      <p:sp>
        <p:nvSpPr>
          <p:cNvPr id="7" name="AutoShape 7"/>
          <p:cNvSpPr/>
          <p:nvPr/>
        </p:nvSpPr>
        <p:spPr>
          <a:xfrm>
            <a:off x="0" y="9791700"/>
            <a:ext cx="18288000" cy="0"/>
          </a:xfrm>
          <a:prstGeom prst="line">
            <a:avLst/>
          </a:prstGeom>
          <a:ln w="28575" cap="flat">
            <a:solidFill>
              <a:srgbClr val="D9D9D9"/>
            </a:solidFill>
            <a:prstDash val="solid"/>
            <a:headEnd type="none" w="sm" len="sm"/>
            <a:tailEnd type="none" w="sm" len="sm"/>
          </a:ln>
        </p:spPr>
      </p:sp>
      <p:sp>
        <p:nvSpPr>
          <p:cNvPr id="9" name="AutoShape 9"/>
          <p:cNvSpPr/>
          <p:nvPr/>
        </p:nvSpPr>
        <p:spPr>
          <a:xfrm>
            <a:off x="0" y="2542062"/>
            <a:ext cx="18288000" cy="0"/>
          </a:xfrm>
          <a:prstGeom prst="line">
            <a:avLst/>
          </a:prstGeom>
          <a:ln w="28575" cap="flat">
            <a:solidFill>
              <a:srgbClr val="D9D9D9"/>
            </a:solidFill>
            <a:prstDash val="solid"/>
            <a:headEnd type="none" w="sm" len="sm"/>
            <a:tailEnd type="none" w="sm" len="sm"/>
          </a:ln>
        </p:spPr>
      </p:sp>
      <p:sp>
        <p:nvSpPr>
          <p:cNvPr id="10" name="AutoShape 10"/>
          <p:cNvSpPr/>
          <p:nvPr/>
        </p:nvSpPr>
        <p:spPr>
          <a:xfrm rot="5400000">
            <a:off x="12130088" y="5129212"/>
            <a:ext cx="10287000" cy="0"/>
          </a:xfrm>
          <a:prstGeom prst="line">
            <a:avLst/>
          </a:prstGeom>
          <a:ln w="28575" cap="flat">
            <a:solidFill>
              <a:srgbClr val="D9D9D9"/>
            </a:solidFill>
            <a:prstDash val="solid"/>
            <a:headEnd type="none" w="sm" len="sm"/>
            <a:tailEnd type="none" w="sm" len="sm"/>
          </a:ln>
        </p:spPr>
      </p:sp>
      <p:sp>
        <p:nvSpPr>
          <p:cNvPr id="12" name="Freeform 12"/>
          <p:cNvSpPr/>
          <p:nvPr/>
        </p:nvSpPr>
        <p:spPr>
          <a:xfrm>
            <a:off x="17287875" y="2556349"/>
            <a:ext cx="1000125" cy="7235351"/>
          </a:xfrm>
          <a:custGeom>
            <a:avLst/>
            <a:gdLst/>
            <a:ahLst/>
            <a:cxnLst/>
            <a:rect l="l" t="t" r="r" b="b"/>
            <a:pathLst>
              <a:path w="672284" h="3698210">
                <a:moveTo>
                  <a:pt x="0" y="0"/>
                </a:moveTo>
                <a:lnTo>
                  <a:pt x="672284" y="0"/>
                </a:lnTo>
                <a:lnTo>
                  <a:pt x="672284" y="3698210"/>
                </a:lnTo>
                <a:lnTo>
                  <a:pt x="0" y="3698210"/>
                </a:lnTo>
                <a:close/>
              </a:path>
            </a:pathLst>
          </a:custGeom>
          <a:solidFill>
            <a:schemeClr val="accent5">
              <a:lumMod val="75000"/>
            </a:schemeClr>
          </a:solid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AAC7EEE6-43EC-4A22-B644-2FD1753524A3}"/>
              </a:ext>
            </a:extLst>
          </p:cNvPr>
          <p:cNvSpPr/>
          <p:nvPr/>
        </p:nvSpPr>
        <p:spPr>
          <a:xfrm>
            <a:off x="2845093" y="4818763"/>
            <a:ext cx="5943606" cy="5867399"/>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2EC65C9A-D365-4C3A-825C-437BD2822ABF}"/>
              </a:ext>
            </a:extLst>
          </p:cNvPr>
          <p:cNvSpPr/>
          <p:nvPr/>
        </p:nvSpPr>
        <p:spPr>
          <a:xfrm>
            <a:off x="10597115" y="-525870"/>
            <a:ext cx="3890627" cy="4105054"/>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18B35416-FBCD-40BB-805E-C9D2082DFA18}"/>
              </a:ext>
            </a:extLst>
          </p:cNvPr>
          <p:cNvSpPr/>
          <p:nvPr/>
        </p:nvSpPr>
        <p:spPr>
          <a:xfrm>
            <a:off x="2667000" y="134236"/>
            <a:ext cx="6121699" cy="58674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41497CBC-147D-4653-BC69-2D61A0BCD689}"/>
              </a:ext>
            </a:extLst>
          </p:cNvPr>
          <p:cNvSpPr/>
          <p:nvPr/>
        </p:nvSpPr>
        <p:spPr>
          <a:xfrm>
            <a:off x="16535400" y="7252291"/>
            <a:ext cx="2590800" cy="284420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ED637160-95CD-48A5-B3D2-A7CBCB9B3CD3}"/>
              </a:ext>
            </a:extLst>
          </p:cNvPr>
          <p:cNvSpPr/>
          <p:nvPr/>
        </p:nvSpPr>
        <p:spPr>
          <a:xfrm>
            <a:off x="8966792" y="5778795"/>
            <a:ext cx="5892208" cy="57912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4759876-C6D5-4F6C-BDCA-F7DC38ED1B7D}"/>
              </a:ext>
            </a:extLst>
          </p:cNvPr>
          <p:cNvSpPr/>
          <p:nvPr/>
        </p:nvSpPr>
        <p:spPr>
          <a:xfrm>
            <a:off x="4475416" y="412898"/>
            <a:ext cx="9549811" cy="9448799"/>
          </a:xfrm>
          <a:prstGeom prst="ellipse">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atin typeface="Georgia" panose="02040502050405020303" pitchFamily="18" charset="0"/>
              </a:rPr>
              <a:t>Thanks To Everyone</a:t>
            </a:r>
          </a:p>
        </p:txBody>
      </p:sp>
      <p:sp>
        <p:nvSpPr>
          <p:cNvPr id="2" name="TextBox 1">
            <a:extLst>
              <a:ext uri="{FF2B5EF4-FFF2-40B4-BE49-F238E27FC236}">
                <a16:creationId xmlns:a16="http://schemas.microsoft.com/office/drawing/2014/main" id="{325F090C-123F-43A4-9631-67C1705A0EF9}"/>
              </a:ext>
            </a:extLst>
          </p:cNvPr>
          <p:cNvSpPr txBox="1"/>
          <p:nvPr/>
        </p:nvSpPr>
        <p:spPr>
          <a:xfrm>
            <a:off x="5863855" y="7247140"/>
            <a:ext cx="6772932" cy="954107"/>
          </a:xfrm>
          <a:prstGeom prst="rect">
            <a:avLst/>
          </a:prstGeom>
          <a:noFill/>
        </p:spPr>
        <p:txBody>
          <a:bodyPr wrap="square" rtlCol="0">
            <a:spAutoFit/>
          </a:bodyPr>
          <a:lstStyle/>
          <a:p>
            <a:pPr algn="ctr"/>
            <a:r>
              <a:rPr lang="en-US" sz="2800" b="1" dirty="0">
                <a:solidFill>
                  <a:schemeClr val="bg1"/>
                </a:solidFill>
                <a:latin typeface="Georgia" panose="02040502050405020303" pitchFamily="18" charset="0"/>
              </a:rPr>
              <a:t>Specially thanks to my professor Dr. Yin Long</a:t>
            </a:r>
          </a:p>
        </p:txBody>
      </p:sp>
    </p:spTree>
    <p:extLst>
      <p:ext uri="{BB962C8B-B14F-4D97-AF65-F5344CB8AC3E}">
        <p14:creationId xmlns:p14="http://schemas.microsoft.com/office/powerpoint/2010/main" val="4265139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E693CC6-2EB6-45BC-94F7-9C619374CB4A}"/>
              </a:ext>
            </a:extLst>
          </p:cNvPr>
          <p:cNvSpPr/>
          <p:nvPr/>
        </p:nvSpPr>
        <p:spPr>
          <a:xfrm>
            <a:off x="-1" y="2"/>
            <a:ext cx="7695212" cy="10287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700"/>
          </a:p>
        </p:txBody>
      </p:sp>
      <p:grpSp>
        <p:nvGrpSpPr>
          <p:cNvPr id="30" name="Group 29">
            <a:extLst>
              <a:ext uri="{FF2B5EF4-FFF2-40B4-BE49-F238E27FC236}">
                <a16:creationId xmlns:a16="http://schemas.microsoft.com/office/drawing/2014/main" id="{76297D4D-E1FA-4A23-A5BA-9CDB1FFE89B3}"/>
              </a:ext>
            </a:extLst>
          </p:cNvPr>
          <p:cNvGrpSpPr/>
          <p:nvPr/>
        </p:nvGrpSpPr>
        <p:grpSpPr>
          <a:xfrm>
            <a:off x="6708542" y="288981"/>
            <a:ext cx="10216766" cy="9298382"/>
            <a:chOff x="4659164" y="439387"/>
            <a:chExt cx="6115861" cy="6198921"/>
          </a:xfrm>
        </p:grpSpPr>
        <p:grpSp>
          <p:nvGrpSpPr>
            <p:cNvPr id="9" name="Group 8">
              <a:extLst>
                <a:ext uri="{FF2B5EF4-FFF2-40B4-BE49-F238E27FC236}">
                  <a16:creationId xmlns:a16="http://schemas.microsoft.com/office/drawing/2014/main" id="{BE8E9DC7-7A39-43C6-9B00-4BB32B0C6F16}"/>
                </a:ext>
              </a:extLst>
            </p:cNvPr>
            <p:cNvGrpSpPr/>
            <p:nvPr/>
          </p:nvGrpSpPr>
          <p:grpSpPr>
            <a:xfrm>
              <a:off x="4659164" y="439387"/>
              <a:ext cx="6115861" cy="914400"/>
              <a:chOff x="4302904" y="439387"/>
              <a:chExt cx="6115861" cy="914400"/>
            </a:xfrm>
          </p:grpSpPr>
          <p:grpSp>
            <p:nvGrpSpPr>
              <p:cNvPr id="8" name="Group 7">
                <a:extLst>
                  <a:ext uri="{FF2B5EF4-FFF2-40B4-BE49-F238E27FC236}">
                    <a16:creationId xmlns:a16="http://schemas.microsoft.com/office/drawing/2014/main" id="{FB90BBE0-8FEF-4EC9-8967-FD5B8A262D5F}"/>
                  </a:ext>
                </a:extLst>
              </p:cNvPr>
              <p:cNvGrpSpPr/>
              <p:nvPr/>
            </p:nvGrpSpPr>
            <p:grpSpPr>
              <a:xfrm>
                <a:off x="4302904" y="439387"/>
                <a:ext cx="1060704" cy="914400"/>
                <a:chOff x="4302904" y="439387"/>
                <a:chExt cx="1060704" cy="914400"/>
              </a:xfrm>
            </p:grpSpPr>
            <p:sp>
              <p:nvSpPr>
                <p:cNvPr id="5" name="Hexagon 4">
                  <a:extLst>
                    <a:ext uri="{FF2B5EF4-FFF2-40B4-BE49-F238E27FC236}">
                      <a16:creationId xmlns:a16="http://schemas.microsoft.com/office/drawing/2014/main" id="{619653C4-3A76-4C26-8F4D-485877CE9074}"/>
                    </a:ext>
                  </a:extLst>
                </p:cNvPr>
                <p:cNvSpPr/>
                <p:nvPr/>
              </p:nvSpPr>
              <p:spPr>
                <a:xfrm>
                  <a:off x="4302904" y="439387"/>
                  <a:ext cx="1060704" cy="914400"/>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700"/>
                </a:p>
              </p:txBody>
            </p:sp>
            <p:sp>
              <p:nvSpPr>
                <p:cNvPr id="6" name="TextBox 5">
                  <a:extLst>
                    <a:ext uri="{FF2B5EF4-FFF2-40B4-BE49-F238E27FC236}">
                      <a16:creationId xmlns:a16="http://schemas.microsoft.com/office/drawing/2014/main" id="{1832DC69-99EA-4A85-8BBE-2DBD35DCC209}"/>
                    </a:ext>
                  </a:extLst>
                </p:cNvPr>
                <p:cNvSpPr txBox="1"/>
                <p:nvPr/>
              </p:nvSpPr>
              <p:spPr>
                <a:xfrm>
                  <a:off x="4423873" y="634977"/>
                  <a:ext cx="818766" cy="492443"/>
                </a:xfrm>
                <a:prstGeom prst="rect">
                  <a:avLst/>
                </a:prstGeom>
                <a:noFill/>
              </p:spPr>
              <p:txBody>
                <a:bodyPr wrap="square" rtlCol="0">
                  <a:spAutoFit/>
                </a:bodyPr>
                <a:lstStyle/>
                <a:p>
                  <a:pPr algn="ctr"/>
                  <a:r>
                    <a:rPr lang="en-US" sz="4200" b="1" dirty="0">
                      <a:solidFill>
                        <a:schemeClr val="bg1"/>
                      </a:solidFill>
                      <a:effectLst>
                        <a:outerShdw blurRad="38100" dist="38100" dir="2700000" algn="tl">
                          <a:srgbClr val="000000">
                            <a:alpha val="43137"/>
                          </a:srgbClr>
                        </a:outerShdw>
                      </a:effectLst>
                      <a:latin typeface="Georgia Pro Cond" panose="02040506050405020303" pitchFamily="18" charset="0"/>
                    </a:rPr>
                    <a:t>01</a:t>
                  </a:r>
                </a:p>
              </p:txBody>
            </p:sp>
          </p:grpSp>
          <p:sp>
            <p:nvSpPr>
              <p:cNvPr id="7" name="TextBox 6">
                <a:extLst>
                  <a:ext uri="{FF2B5EF4-FFF2-40B4-BE49-F238E27FC236}">
                    <a16:creationId xmlns:a16="http://schemas.microsoft.com/office/drawing/2014/main" id="{204FBEFF-7A7E-48AF-AECA-1E195FD12CB6}"/>
                  </a:ext>
                </a:extLst>
              </p:cNvPr>
              <p:cNvSpPr txBox="1"/>
              <p:nvPr/>
            </p:nvSpPr>
            <p:spPr>
              <a:xfrm>
                <a:off x="5585509" y="642672"/>
                <a:ext cx="4833256" cy="492442"/>
              </a:xfrm>
              <a:prstGeom prst="rect">
                <a:avLst/>
              </a:prstGeom>
              <a:noFill/>
            </p:spPr>
            <p:txBody>
              <a:bodyPr wrap="square" lIns="0" tIns="0" rIns="0" bIns="0" rtlCol="0">
                <a:spAutoFit/>
              </a:bodyPr>
              <a:lstStyle/>
              <a:p>
                <a:pPr>
                  <a:spcBef>
                    <a:spcPts val="900"/>
                  </a:spcBef>
                </a:pPr>
                <a:r>
                  <a:rPr lang="en-US" sz="4800" b="1" dirty="0">
                    <a:latin typeface="Georgia" panose="02040502050405020303" pitchFamily="18" charset="0"/>
                  </a:rPr>
                  <a:t>Introduction</a:t>
                </a:r>
              </a:p>
            </p:txBody>
          </p:sp>
        </p:grpSp>
        <p:grpSp>
          <p:nvGrpSpPr>
            <p:cNvPr id="10" name="Group 9">
              <a:extLst>
                <a:ext uri="{FF2B5EF4-FFF2-40B4-BE49-F238E27FC236}">
                  <a16:creationId xmlns:a16="http://schemas.microsoft.com/office/drawing/2014/main" id="{5C93C16B-5F13-43C1-B798-0A6DC5056904}"/>
                </a:ext>
              </a:extLst>
            </p:cNvPr>
            <p:cNvGrpSpPr/>
            <p:nvPr/>
          </p:nvGrpSpPr>
          <p:grpSpPr>
            <a:xfrm>
              <a:off x="4659164" y="1760517"/>
              <a:ext cx="6115861" cy="914400"/>
              <a:chOff x="4302904" y="439387"/>
              <a:chExt cx="6115861" cy="914400"/>
            </a:xfrm>
          </p:grpSpPr>
          <p:grpSp>
            <p:nvGrpSpPr>
              <p:cNvPr id="11" name="Group 10">
                <a:extLst>
                  <a:ext uri="{FF2B5EF4-FFF2-40B4-BE49-F238E27FC236}">
                    <a16:creationId xmlns:a16="http://schemas.microsoft.com/office/drawing/2014/main" id="{C05E3BF4-2521-4ABE-9E69-3B9BEF8971CB}"/>
                  </a:ext>
                </a:extLst>
              </p:cNvPr>
              <p:cNvGrpSpPr/>
              <p:nvPr/>
            </p:nvGrpSpPr>
            <p:grpSpPr>
              <a:xfrm>
                <a:off x="4302904" y="439387"/>
                <a:ext cx="1060704" cy="914400"/>
                <a:chOff x="4302904" y="439387"/>
                <a:chExt cx="1060704" cy="914400"/>
              </a:xfrm>
            </p:grpSpPr>
            <p:sp>
              <p:nvSpPr>
                <p:cNvPr id="13" name="Hexagon 12">
                  <a:extLst>
                    <a:ext uri="{FF2B5EF4-FFF2-40B4-BE49-F238E27FC236}">
                      <a16:creationId xmlns:a16="http://schemas.microsoft.com/office/drawing/2014/main" id="{DEF6C6A1-D45C-4E43-822A-DCA543B2A630}"/>
                    </a:ext>
                  </a:extLst>
                </p:cNvPr>
                <p:cNvSpPr/>
                <p:nvPr/>
              </p:nvSpPr>
              <p:spPr>
                <a:xfrm>
                  <a:off x="4302904" y="439387"/>
                  <a:ext cx="1060704" cy="914400"/>
                </a:xfrm>
                <a:prstGeom prst="hexagon">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700"/>
                </a:p>
              </p:txBody>
            </p:sp>
            <p:sp>
              <p:nvSpPr>
                <p:cNvPr id="14" name="TextBox 13">
                  <a:extLst>
                    <a:ext uri="{FF2B5EF4-FFF2-40B4-BE49-F238E27FC236}">
                      <a16:creationId xmlns:a16="http://schemas.microsoft.com/office/drawing/2014/main" id="{98B98DD0-0B84-4490-9117-446C28F494DC}"/>
                    </a:ext>
                  </a:extLst>
                </p:cNvPr>
                <p:cNvSpPr txBox="1"/>
                <p:nvPr/>
              </p:nvSpPr>
              <p:spPr>
                <a:xfrm>
                  <a:off x="4423873" y="634977"/>
                  <a:ext cx="818766" cy="492443"/>
                </a:xfrm>
                <a:prstGeom prst="rect">
                  <a:avLst/>
                </a:prstGeom>
                <a:noFill/>
              </p:spPr>
              <p:txBody>
                <a:bodyPr wrap="square" rtlCol="0">
                  <a:spAutoFit/>
                </a:bodyPr>
                <a:lstStyle/>
                <a:p>
                  <a:pPr algn="ctr"/>
                  <a:r>
                    <a:rPr lang="en-US" sz="4200" b="1" dirty="0">
                      <a:solidFill>
                        <a:schemeClr val="bg1"/>
                      </a:solidFill>
                      <a:effectLst>
                        <a:outerShdw blurRad="38100" dist="38100" dir="2700000" algn="tl">
                          <a:srgbClr val="000000">
                            <a:alpha val="43137"/>
                          </a:srgbClr>
                        </a:outerShdw>
                      </a:effectLst>
                      <a:latin typeface="Georgia Pro Cond" panose="02040506050405020303" pitchFamily="18" charset="0"/>
                    </a:rPr>
                    <a:t>02</a:t>
                  </a:r>
                </a:p>
              </p:txBody>
            </p:sp>
          </p:grpSp>
          <p:sp>
            <p:nvSpPr>
              <p:cNvPr id="12" name="TextBox 11">
                <a:extLst>
                  <a:ext uri="{FF2B5EF4-FFF2-40B4-BE49-F238E27FC236}">
                    <a16:creationId xmlns:a16="http://schemas.microsoft.com/office/drawing/2014/main" id="{7E0183C3-35D4-456C-AB99-D11CD3646554}"/>
                  </a:ext>
                </a:extLst>
              </p:cNvPr>
              <p:cNvSpPr txBox="1"/>
              <p:nvPr/>
            </p:nvSpPr>
            <p:spPr>
              <a:xfrm>
                <a:off x="5585509" y="642672"/>
                <a:ext cx="4833256" cy="492442"/>
              </a:xfrm>
              <a:prstGeom prst="rect">
                <a:avLst/>
              </a:prstGeom>
              <a:noFill/>
            </p:spPr>
            <p:txBody>
              <a:bodyPr wrap="square" lIns="0" tIns="0" rIns="0" bIns="0" rtlCol="0">
                <a:spAutoFit/>
              </a:bodyPr>
              <a:lstStyle/>
              <a:p>
                <a:pPr>
                  <a:spcBef>
                    <a:spcPts val="900"/>
                  </a:spcBef>
                </a:pPr>
                <a:r>
                  <a:rPr lang="en-GB" sz="4800" b="1" dirty="0">
                    <a:latin typeface="Georgia" panose="02040502050405020303" pitchFamily="18" charset="0"/>
                  </a:rPr>
                  <a:t>Objective</a:t>
                </a:r>
                <a:endParaRPr lang="en-US" sz="2100" dirty="0">
                  <a:latin typeface="Georgia Pro Light" panose="02040302050405020303" pitchFamily="18" charset="0"/>
                </a:endParaRPr>
              </a:p>
            </p:txBody>
          </p:sp>
        </p:grpSp>
        <p:grpSp>
          <p:nvGrpSpPr>
            <p:cNvPr id="15" name="Group 14">
              <a:extLst>
                <a:ext uri="{FF2B5EF4-FFF2-40B4-BE49-F238E27FC236}">
                  <a16:creationId xmlns:a16="http://schemas.microsoft.com/office/drawing/2014/main" id="{49D66F71-DD57-470B-A2FA-62ABF94BD3E6}"/>
                </a:ext>
              </a:extLst>
            </p:cNvPr>
            <p:cNvGrpSpPr/>
            <p:nvPr/>
          </p:nvGrpSpPr>
          <p:grpSpPr>
            <a:xfrm>
              <a:off x="4659164" y="3081647"/>
              <a:ext cx="6115861" cy="914400"/>
              <a:chOff x="4302904" y="439387"/>
              <a:chExt cx="6115861" cy="914400"/>
            </a:xfrm>
          </p:grpSpPr>
          <p:grpSp>
            <p:nvGrpSpPr>
              <p:cNvPr id="16" name="Group 15">
                <a:extLst>
                  <a:ext uri="{FF2B5EF4-FFF2-40B4-BE49-F238E27FC236}">
                    <a16:creationId xmlns:a16="http://schemas.microsoft.com/office/drawing/2014/main" id="{D924F671-7A62-4C7F-BEC8-23DF5FC30CF2}"/>
                  </a:ext>
                </a:extLst>
              </p:cNvPr>
              <p:cNvGrpSpPr/>
              <p:nvPr/>
            </p:nvGrpSpPr>
            <p:grpSpPr>
              <a:xfrm>
                <a:off x="4302904" y="439387"/>
                <a:ext cx="1060704" cy="914400"/>
                <a:chOff x="4302904" y="439387"/>
                <a:chExt cx="1060704" cy="914400"/>
              </a:xfrm>
            </p:grpSpPr>
            <p:sp>
              <p:nvSpPr>
                <p:cNvPr id="18" name="Hexagon 17">
                  <a:extLst>
                    <a:ext uri="{FF2B5EF4-FFF2-40B4-BE49-F238E27FC236}">
                      <a16:creationId xmlns:a16="http://schemas.microsoft.com/office/drawing/2014/main" id="{9272F5AB-A95E-49EF-B562-397AA1DFC9CC}"/>
                    </a:ext>
                  </a:extLst>
                </p:cNvPr>
                <p:cNvSpPr/>
                <p:nvPr/>
              </p:nvSpPr>
              <p:spPr>
                <a:xfrm>
                  <a:off x="4302904" y="439387"/>
                  <a:ext cx="1060704" cy="914400"/>
                </a:xfrm>
                <a:prstGeom prst="hexagon">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700" dirty="0"/>
                </a:p>
              </p:txBody>
            </p:sp>
            <p:sp>
              <p:nvSpPr>
                <p:cNvPr id="19" name="TextBox 18">
                  <a:extLst>
                    <a:ext uri="{FF2B5EF4-FFF2-40B4-BE49-F238E27FC236}">
                      <a16:creationId xmlns:a16="http://schemas.microsoft.com/office/drawing/2014/main" id="{179C93F6-0587-4195-B80F-2CE3DF0C8517}"/>
                    </a:ext>
                  </a:extLst>
                </p:cNvPr>
                <p:cNvSpPr txBox="1"/>
                <p:nvPr/>
              </p:nvSpPr>
              <p:spPr>
                <a:xfrm>
                  <a:off x="4423873" y="634977"/>
                  <a:ext cx="818766" cy="492443"/>
                </a:xfrm>
                <a:prstGeom prst="rect">
                  <a:avLst/>
                </a:prstGeom>
                <a:noFill/>
              </p:spPr>
              <p:txBody>
                <a:bodyPr wrap="square" rtlCol="0">
                  <a:spAutoFit/>
                </a:bodyPr>
                <a:lstStyle/>
                <a:p>
                  <a:pPr algn="ctr"/>
                  <a:r>
                    <a:rPr lang="en-US" sz="4200" b="1" dirty="0">
                      <a:solidFill>
                        <a:schemeClr val="bg1"/>
                      </a:solidFill>
                      <a:effectLst>
                        <a:outerShdw blurRad="38100" dist="38100" dir="2700000" algn="tl">
                          <a:srgbClr val="000000">
                            <a:alpha val="43137"/>
                          </a:srgbClr>
                        </a:outerShdw>
                      </a:effectLst>
                      <a:latin typeface="Georgia Pro Cond" panose="02040506050405020303" pitchFamily="18" charset="0"/>
                    </a:rPr>
                    <a:t>03</a:t>
                  </a:r>
                </a:p>
              </p:txBody>
            </p:sp>
          </p:grpSp>
          <p:sp>
            <p:nvSpPr>
              <p:cNvPr id="17" name="TextBox 16">
                <a:extLst>
                  <a:ext uri="{FF2B5EF4-FFF2-40B4-BE49-F238E27FC236}">
                    <a16:creationId xmlns:a16="http://schemas.microsoft.com/office/drawing/2014/main" id="{60557B57-2F15-4EE1-B061-737C0BA75CE3}"/>
                  </a:ext>
                </a:extLst>
              </p:cNvPr>
              <p:cNvSpPr txBox="1"/>
              <p:nvPr/>
            </p:nvSpPr>
            <p:spPr>
              <a:xfrm>
                <a:off x="5585509" y="642672"/>
                <a:ext cx="4833256" cy="492442"/>
              </a:xfrm>
              <a:prstGeom prst="rect">
                <a:avLst/>
              </a:prstGeom>
              <a:noFill/>
            </p:spPr>
            <p:txBody>
              <a:bodyPr wrap="square" lIns="0" tIns="0" rIns="0" bIns="0" rtlCol="0">
                <a:spAutoFit/>
              </a:bodyPr>
              <a:lstStyle/>
              <a:p>
                <a:pPr>
                  <a:spcBef>
                    <a:spcPts val="900"/>
                  </a:spcBef>
                </a:pPr>
                <a:r>
                  <a:rPr lang="en-GB" sz="4800" b="1" dirty="0">
                    <a:latin typeface="Georgia" panose="02040502050405020303" pitchFamily="18" charset="0"/>
                  </a:rPr>
                  <a:t>Methodology</a:t>
                </a:r>
                <a:endParaRPr lang="en-US" sz="4800" b="1" dirty="0">
                  <a:latin typeface="Georgia" panose="02040502050405020303" pitchFamily="18" charset="0"/>
                </a:endParaRPr>
              </a:p>
            </p:txBody>
          </p:sp>
        </p:grpSp>
        <p:grpSp>
          <p:nvGrpSpPr>
            <p:cNvPr id="20" name="Group 19">
              <a:extLst>
                <a:ext uri="{FF2B5EF4-FFF2-40B4-BE49-F238E27FC236}">
                  <a16:creationId xmlns:a16="http://schemas.microsoft.com/office/drawing/2014/main" id="{411EA6C9-D337-45D2-9D1C-20BEEDAAA783}"/>
                </a:ext>
              </a:extLst>
            </p:cNvPr>
            <p:cNvGrpSpPr/>
            <p:nvPr/>
          </p:nvGrpSpPr>
          <p:grpSpPr>
            <a:xfrm>
              <a:off x="4659164" y="4402777"/>
              <a:ext cx="6115861" cy="914400"/>
              <a:chOff x="4302904" y="439387"/>
              <a:chExt cx="6115861" cy="914400"/>
            </a:xfrm>
          </p:grpSpPr>
          <p:grpSp>
            <p:nvGrpSpPr>
              <p:cNvPr id="21" name="Group 20">
                <a:extLst>
                  <a:ext uri="{FF2B5EF4-FFF2-40B4-BE49-F238E27FC236}">
                    <a16:creationId xmlns:a16="http://schemas.microsoft.com/office/drawing/2014/main" id="{7AAADF83-2D77-413F-8004-05313981A956}"/>
                  </a:ext>
                </a:extLst>
              </p:cNvPr>
              <p:cNvGrpSpPr/>
              <p:nvPr/>
            </p:nvGrpSpPr>
            <p:grpSpPr>
              <a:xfrm>
                <a:off x="4302904" y="439387"/>
                <a:ext cx="1060704" cy="914400"/>
                <a:chOff x="4302904" y="439387"/>
                <a:chExt cx="1060704" cy="914400"/>
              </a:xfrm>
            </p:grpSpPr>
            <p:sp>
              <p:nvSpPr>
                <p:cNvPr id="23" name="Hexagon 22">
                  <a:extLst>
                    <a:ext uri="{FF2B5EF4-FFF2-40B4-BE49-F238E27FC236}">
                      <a16:creationId xmlns:a16="http://schemas.microsoft.com/office/drawing/2014/main" id="{8379CD6C-D97E-4B7D-B6F4-84ABBE0B4ABF}"/>
                    </a:ext>
                  </a:extLst>
                </p:cNvPr>
                <p:cNvSpPr/>
                <p:nvPr/>
              </p:nvSpPr>
              <p:spPr>
                <a:xfrm>
                  <a:off x="4302904" y="439387"/>
                  <a:ext cx="1060704" cy="914400"/>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700"/>
                </a:p>
              </p:txBody>
            </p:sp>
            <p:sp>
              <p:nvSpPr>
                <p:cNvPr id="24" name="TextBox 23">
                  <a:extLst>
                    <a:ext uri="{FF2B5EF4-FFF2-40B4-BE49-F238E27FC236}">
                      <a16:creationId xmlns:a16="http://schemas.microsoft.com/office/drawing/2014/main" id="{7E101AC1-AE59-4403-997D-6C29C973FFA7}"/>
                    </a:ext>
                  </a:extLst>
                </p:cNvPr>
                <p:cNvSpPr txBox="1"/>
                <p:nvPr/>
              </p:nvSpPr>
              <p:spPr>
                <a:xfrm>
                  <a:off x="4423873" y="634977"/>
                  <a:ext cx="818766" cy="492443"/>
                </a:xfrm>
                <a:prstGeom prst="rect">
                  <a:avLst/>
                </a:prstGeom>
                <a:noFill/>
              </p:spPr>
              <p:txBody>
                <a:bodyPr wrap="square" rtlCol="0">
                  <a:spAutoFit/>
                </a:bodyPr>
                <a:lstStyle/>
                <a:p>
                  <a:pPr algn="ctr"/>
                  <a:r>
                    <a:rPr lang="en-US" sz="4200" b="1" dirty="0">
                      <a:solidFill>
                        <a:schemeClr val="bg1"/>
                      </a:solidFill>
                      <a:effectLst>
                        <a:outerShdw blurRad="38100" dist="38100" dir="2700000" algn="tl">
                          <a:srgbClr val="000000">
                            <a:alpha val="43137"/>
                          </a:srgbClr>
                        </a:outerShdw>
                      </a:effectLst>
                      <a:latin typeface="Georgia Pro Cond" panose="02040506050405020303" pitchFamily="18" charset="0"/>
                    </a:rPr>
                    <a:t>04</a:t>
                  </a:r>
                </a:p>
              </p:txBody>
            </p:sp>
          </p:grpSp>
          <p:sp>
            <p:nvSpPr>
              <p:cNvPr id="22" name="TextBox 21">
                <a:extLst>
                  <a:ext uri="{FF2B5EF4-FFF2-40B4-BE49-F238E27FC236}">
                    <a16:creationId xmlns:a16="http://schemas.microsoft.com/office/drawing/2014/main" id="{080456F4-F638-43BE-892A-00543619E1F2}"/>
                  </a:ext>
                </a:extLst>
              </p:cNvPr>
              <p:cNvSpPr txBox="1"/>
              <p:nvPr/>
            </p:nvSpPr>
            <p:spPr>
              <a:xfrm>
                <a:off x="5585509" y="642672"/>
                <a:ext cx="4833256" cy="492443"/>
              </a:xfrm>
              <a:prstGeom prst="rect">
                <a:avLst/>
              </a:prstGeom>
              <a:noFill/>
            </p:spPr>
            <p:txBody>
              <a:bodyPr wrap="square" lIns="0" tIns="0" rIns="0" bIns="0" rtlCol="0">
                <a:spAutoFit/>
              </a:bodyPr>
              <a:lstStyle/>
              <a:p>
                <a:pPr>
                  <a:spcBef>
                    <a:spcPts val="900"/>
                  </a:spcBef>
                </a:pPr>
                <a:r>
                  <a:rPr lang="en-GB" sz="4800" b="1" dirty="0">
                    <a:latin typeface="Georgia" panose="02040502050405020303" pitchFamily="18" charset="0"/>
                  </a:rPr>
                  <a:t>Results and Discussion</a:t>
                </a:r>
                <a:endParaRPr lang="en-US" sz="4800" b="1" dirty="0">
                  <a:latin typeface="Georgia" panose="02040502050405020303" pitchFamily="18" charset="0"/>
                </a:endParaRPr>
              </a:p>
            </p:txBody>
          </p:sp>
        </p:grpSp>
        <p:grpSp>
          <p:nvGrpSpPr>
            <p:cNvPr id="25" name="Group 24">
              <a:extLst>
                <a:ext uri="{FF2B5EF4-FFF2-40B4-BE49-F238E27FC236}">
                  <a16:creationId xmlns:a16="http://schemas.microsoft.com/office/drawing/2014/main" id="{57794488-B593-404B-910D-7336581179B5}"/>
                </a:ext>
              </a:extLst>
            </p:cNvPr>
            <p:cNvGrpSpPr/>
            <p:nvPr/>
          </p:nvGrpSpPr>
          <p:grpSpPr>
            <a:xfrm>
              <a:off x="4659164" y="5723908"/>
              <a:ext cx="6115861" cy="914400"/>
              <a:chOff x="4302904" y="439387"/>
              <a:chExt cx="6115861" cy="914400"/>
            </a:xfrm>
          </p:grpSpPr>
          <p:grpSp>
            <p:nvGrpSpPr>
              <p:cNvPr id="26" name="Group 25">
                <a:extLst>
                  <a:ext uri="{FF2B5EF4-FFF2-40B4-BE49-F238E27FC236}">
                    <a16:creationId xmlns:a16="http://schemas.microsoft.com/office/drawing/2014/main" id="{A9E9BAC7-2C4F-4B31-9776-4CAB11CCFA42}"/>
                  </a:ext>
                </a:extLst>
              </p:cNvPr>
              <p:cNvGrpSpPr/>
              <p:nvPr/>
            </p:nvGrpSpPr>
            <p:grpSpPr>
              <a:xfrm>
                <a:off x="4302904" y="439387"/>
                <a:ext cx="1060704" cy="914400"/>
                <a:chOff x="4302904" y="439387"/>
                <a:chExt cx="1060704" cy="914400"/>
              </a:xfrm>
            </p:grpSpPr>
            <p:sp>
              <p:nvSpPr>
                <p:cNvPr id="28" name="Hexagon 27">
                  <a:extLst>
                    <a:ext uri="{FF2B5EF4-FFF2-40B4-BE49-F238E27FC236}">
                      <a16:creationId xmlns:a16="http://schemas.microsoft.com/office/drawing/2014/main" id="{8500CFF8-CF59-4065-9C18-576212C3B7D1}"/>
                    </a:ext>
                  </a:extLst>
                </p:cNvPr>
                <p:cNvSpPr/>
                <p:nvPr/>
              </p:nvSpPr>
              <p:spPr>
                <a:xfrm>
                  <a:off x="4302904" y="439387"/>
                  <a:ext cx="1060704" cy="914400"/>
                </a:xfrm>
                <a:prstGeom prst="hexag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700"/>
                </a:p>
              </p:txBody>
            </p:sp>
            <p:sp>
              <p:nvSpPr>
                <p:cNvPr id="29" name="TextBox 28">
                  <a:extLst>
                    <a:ext uri="{FF2B5EF4-FFF2-40B4-BE49-F238E27FC236}">
                      <a16:creationId xmlns:a16="http://schemas.microsoft.com/office/drawing/2014/main" id="{8E33B44E-A9EB-4E42-B64B-161DC2944BAB}"/>
                    </a:ext>
                  </a:extLst>
                </p:cNvPr>
                <p:cNvSpPr txBox="1"/>
                <p:nvPr/>
              </p:nvSpPr>
              <p:spPr>
                <a:xfrm>
                  <a:off x="4423873" y="634977"/>
                  <a:ext cx="818766" cy="492443"/>
                </a:xfrm>
                <a:prstGeom prst="rect">
                  <a:avLst/>
                </a:prstGeom>
                <a:noFill/>
              </p:spPr>
              <p:txBody>
                <a:bodyPr wrap="square" rtlCol="0">
                  <a:spAutoFit/>
                </a:bodyPr>
                <a:lstStyle/>
                <a:p>
                  <a:pPr algn="ctr"/>
                  <a:r>
                    <a:rPr lang="en-US" sz="4200" b="1" dirty="0">
                      <a:solidFill>
                        <a:schemeClr val="bg1"/>
                      </a:solidFill>
                      <a:effectLst>
                        <a:outerShdw blurRad="38100" dist="38100" dir="2700000" algn="tl">
                          <a:srgbClr val="000000">
                            <a:alpha val="43137"/>
                          </a:srgbClr>
                        </a:outerShdw>
                      </a:effectLst>
                      <a:latin typeface="Georgia Pro Cond" panose="02040506050405020303" pitchFamily="18" charset="0"/>
                    </a:rPr>
                    <a:t>05</a:t>
                  </a:r>
                </a:p>
              </p:txBody>
            </p:sp>
          </p:grpSp>
          <p:sp>
            <p:nvSpPr>
              <p:cNvPr id="27" name="TextBox 26">
                <a:extLst>
                  <a:ext uri="{FF2B5EF4-FFF2-40B4-BE49-F238E27FC236}">
                    <a16:creationId xmlns:a16="http://schemas.microsoft.com/office/drawing/2014/main" id="{71449814-BAAD-4F22-BA99-7A4B79F1F7CC}"/>
                  </a:ext>
                </a:extLst>
              </p:cNvPr>
              <p:cNvSpPr txBox="1"/>
              <p:nvPr/>
            </p:nvSpPr>
            <p:spPr>
              <a:xfrm>
                <a:off x="5585509" y="642672"/>
                <a:ext cx="4833256" cy="492442"/>
              </a:xfrm>
              <a:prstGeom prst="rect">
                <a:avLst/>
              </a:prstGeom>
              <a:noFill/>
            </p:spPr>
            <p:txBody>
              <a:bodyPr wrap="square" lIns="0" tIns="0" rIns="0" bIns="0" rtlCol="0">
                <a:spAutoFit/>
              </a:bodyPr>
              <a:lstStyle/>
              <a:p>
                <a:pPr>
                  <a:spcBef>
                    <a:spcPts val="900"/>
                  </a:spcBef>
                </a:pPr>
                <a:r>
                  <a:rPr lang="en-GB" sz="2100" dirty="0">
                    <a:latin typeface="Georgia Pro Light" panose="02040302050405020303" pitchFamily="18" charset="0"/>
                  </a:rPr>
                  <a:t>.</a:t>
                </a:r>
                <a:r>
                  <a:rPr lang="en-GB" sz="4800" b="1" dirty="0">
                    <a:latin typeface="Georgia" panose="02040502050405020303" pitchFamily="18" charset="0"/>
                  </a:rPr>
                  <a:t>Conclusion</a:t>
                </a:r>
                <a:endParaRPr lang="en-US" sz="4800" b="1" dirty="0">
                  <a:latin typeface="Georgia" panose="02040502050405020303" pitchFamily="18" charset="0"/>
                </a:endParaRPr>
              </a:p>
            </p:txBody>
          </p:sp>
        </p:grpSp>
      </p:grpSp>
      <p:sp>
        <p:nvSpPr>
          <p:cNvPr id="31" name="TextBox 30">
            <a:extLst>
              <a:ext uri="{FF2B5EF4-FFF2-40B4-BE49-F238E27FC236}">
                <a16:creationId xmlns:a16="http://schemas.microsoft.com/office/drawing/2014/main" id="{BB396E19-0D0D-43DF-964F-318C9C2C1678}"/>
              </a:ext>
            </a:extLst>
          </p:cNvPr>
          <p:cNvSpPr txBox="1"/>
          <p:nvPr/>
        </p:nvSpPr>
        <p:spPr>
          <a:xfrm>
            <a:off x="1418389" y="3520626"/>
            <a:ext cx="4969823" cy="2585323"/>
          </a:xfrm>
          <a:prstGeom prst="rect">
            <a:avLst/>
          </a:prstGeom>
          <a:noFill/>
        </p:spPr>
        <p:txBody>
          <a:bodyPr wrap="square" rtlCol="0">
            <a:spAutoFit/>
          </a:bodyPr>
          <a:lstStyle/>
          <a:p>
            <a:pPr algn="ctr"/>
            <a:r>
              <a:rPr lang="en-IN" sz="5400" b="1" dirty="0">
                <a:solidFill>
                  <a:schemeClr val="bg1"/>
                </a:solidFill>
                <a:latin typeface="Georgia" panose="02040502050405020303" pitchFamily="18" charset="0"/>
                <a:ea typeface="Cambria" panose="02040503050406030204" pitchFamily="18" charset="0"/>
                <a:cs typeface="+mj-cs"/>
              </a:rPr>
              <a:t>Overview of the Presentation</a:t>
            </a:r>
          </a:p>
        </p:txBody>
      </p:sp>
      <p:pic>
        <p:nvPicPr>
          <p:cNvPr id="32" name="Picture 7">
            <a:extLst>
              <a:ext uri="{FF2B5EF4-FFF2-40B4-BE49-F238E27FC236}">
                <a16:creationId xmlns:a16="http://schemas.microsoft.com/office/drawing/2014/main" id="{89219F63-8616-474E-B311-91DA5FBA767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057400" y="523971"/>
            <a:ext cx="3092380" cy="2530130"/>
          </a:xfrm>
          <a:prstGeom prst="rect">
            <a:avLst/>
          </a:prstGeom>
        </p:spPr>
      </p:pic>
    </p:spTree>
    <p:extLst>
      <p:ext uri="{BB962C8B-B14F-4D97-AF65-F5344CB8AC3E}">
        <p14:creationId xmlns:p14="http://schemas.microsoft.com/office/powerpoint/2010/main" val="3081004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9258300"/>
            <a:ext cx="18288000" cy="0"/>
          </a:xfrm>
          <a:prstGeom prst="line">
            <a:avLst/>
          </a:prstGeom>
          <a:ln w="28575" cap="flat">
            <a:solidFill>
              <a:srgbClr val="D9D9D9"/>
            </a:solidFill>
            <a:prstDash val="solid"/>
            <a:headEnd type="none" w="sm" len="sm"/>
            <a:tailEnd type="none" w="sm" len="sm"/>
          </a:ln>
        </p:spPr>
      </p:sp>
      <p:sp>
        <p:nvSpPr>
          <p:cNvPr id="4" name="Freeform 4"/>
          <p:cNvSpPr/>
          <p:nvPr/>
        </p:nvSpPr>
        <p:spPr>
          <a:xfrm>
            <a:off x="0" y="1028700"/>
            <a:ext cx="9823117" cy="1631876"/>
          </a:xfrm>
          <a:custGeom>
            <a:avLst/>
            <a:gdLst/>
            <a:ahLst/>
            <a:cxnLst/>
            <a:rect l="l" t="t" r="r" b="b"/>
            <a:pathLst>
              <a:path w="6351299" h="1096947">
                <a:moveTo>
                  <a:pt x="0" y="0"/>
                </a:moveTo>
                <a:lnTo>
                  <a:pt x="6351299" y="0"/>
                </a:lnTo>
                <a:lnTo>
                  <a:pt x="6351299" y="1096947"/>
                </a:lnTo>
                <a:lnTo>
                  <a:pt x="0" y="1096947"/>
                </a:lnTo>
                <a:close/>
              </a:path>
            </a:pathLst>
          </a:custGeom>
          <a:solidFill>
            <a:schemeClr val="accent5">
              <a:lumMod val="75000"/>
            </a:schemeClr>
          </a:solidFill>
        </p:spPr>
      </p:sp>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172532" y="1364168"/>
            <a:ext cx="1174482" cy="960940"/>
          </a:xfrm>
          <a:prstGeom prst="rect">
            <a:avLst/>
          </a:prstGeom>
        </p:spPr>
      </p:pic>
      <p:sp>
        <p:nvSpPr>
          <p:cNvPr id="8" name="TextBox 8"/>
          <p:cNvSpPr txBox="1"/>
          <p:nvPr/>
        </p:nvSpPr>
        <p:spPr>
          <a:xfrm>
            <a:off x="3532539" y="1873919"/>
            <a:ext cx="5159263" cy="540020"/>
          </a:xfrm>
          <a:prstGeom prst="rect">
            <a:avLst/>
          </a:prstGeom>
        </p:spPr>
        <p:txBody>
          <a:bodyPr wrap="square" lIns="0" tIns="0" rIns="0" bIns="0" rtlCol="0" anchor="t">
            <a:spAutoFit/>
          </a:bodyPr>
          <a:lstStyle/>
          <a:p>
            <a:pPr>
              <a:lnSpc>
                <a:spcPts val="3080"/>
              </a:lnSpc>
            </a:pPr>
            <a:r>
              <a:rPr lang="en-US" sz="6600" dirty="0">
                <a:solidFill>
                  <a:srgbClr val="FFFFFF"/>
                </a:solidFill>
                <a:latin typeface="DM Sans Bold"/>
              </a:rPr>
              <a:t>Introduction</a:t>
            </a:r>
          </a:p>
        </p:txBody>
      </p:sp>
      <p:sp>
        <p:nvSpPr>
          <p:cNvPr id="10" name="TextBox 10"/>
          <p:cNvSpPr txBox="1"/>
          <p:nvPr/>
        </p:nvSpPr>
        <p:spPr>
          <a:xfrm>
            <a:off x="304805" y="2963475"/>
            <a:ext cx="9147262" cy="5937075"/>
          </a:xfrm>
          <a:prstGeom prst="rect">
            <a:avLst/>
          </a:prstGeom>
        </p:spPr>
        <p:txBody>
          <a:bodyPr wrap="square" lIns="0" tIns="0" rIns="0" bIns="0" rtlCol="0" anchor="t">
            <a:spAutoFit/>
          </a:bodyPr>
          <a:lstStyle/>
          <a:p>
            <a:pPr algn="just">
              <a:lnSpc>
                <a:spcPts val="3079"/>
              </a:lnSpc>
            </a:pPr>
            <a:endParaRPr lang="en-US" sz="2400" dirty="0">
              <a:solidFill>
                <a:srgbClr val="414042"/>
              </a:solidFill>
              <a:latin typeface="DM Sans" panose="020B0604020202020204" charset="0"/>
            </a:endParaRPr>
          </a:p>
          <a:p>
            <a:pPr marL="342900" indent="-342900" algn="just">
              <a:lnSpc>
                <a:spcPts val="3079"/>
              </a:lnSpc>
              <a:buFont typeface="Wingdings" panose="05000000000000000000" pitchFamily="2" charset="2"/>
              <a:buChar char="q"/>
            </a:pPr>
            <a:r>
              <a:rPr lang="en-US" sz="2400" dirty="0">
                <a:solidFill>
                  <a:srgbClr val="414042"/>
                </a:solidFill>
                <a:latin typeface="DM Sans" panose="020B0604020202020204" charset="0"/>
              </a:rPr>
              <a:t>Fake news is a type of news or stories which is deliberately made to propagate someone’s opinion, spread misinformation or established a doctrine.</a:t>
            </a:r>
          </a:p>
          <a:p>
            <a:pPr algn="just">
              <a:lnSpc>
                <a:spcPts val="3079"/>
              </a:lnSpc>
            </a:pPr>
            <a:r>
              <a:rPr lang="en-US" sz="2400" dirty="0">
                <a:solidFill>
                  <a:srgbClr val="414042"/>
                </a:solidFill>
                <a:latin typeface="DM Sans" panose="020B0604020202020204" charset="0"/>
              </a:rPr>
              <a:t> </a:t>
            </a:r>
          </a:p>
          <a:p>
            <a:pPr marL="342900" indent="-342900" algn="just">
              <a:lnSpc>
                <a:spcPts val="3079"/>
              </a:lnSpc>
              <a:buFont typeface="Wingdings" panose="05000000000000000000" pitchFamily="2" charset="2"/>
              <a:buChar char="q"/>
            </a:pPr>
            <a:r>
              <a:rPr lang="en-US" sz="2400" dirty="0">
                <a:solidFill>
                  <a:srgbClr val="414042"/>
                </a:solidFill>
                <a:latin typeface="DM Sans" panose="020B0604020202020204" charset="0"/>
              </a:rPr>
              <a:t>Mainly fake news spread through social media like Facebook, Twitter, Weibo, QQ etc.</a:t>
            </a:r>
          </a:p>
          <a:p>
            <a:pPr marL="342900" indent="-342900" algn="just">
              <a:lnSpc>
                <a:spcPts val="3079"/>
              </a:lnSpc>
              <a:buFont typeface="Wingdings" panose="05000000000000000000" pitchFamily="2" charset="2"/>
              <a:buChar char="q"/>
            </a:pPr>
            <a:endParaRPr lang="en-US" sz="2400" dirty="0">
              <a:solidFill>
                <a:srgbClr val="414042"/>
              </a:solidFill>
              <a:latin typeface="DM Sans" panose="020B0604020202020204" charset="0"/>
            </a:endParaRPr>
          </a:p>
          <a:p>
            <a:pPr marL="342900" indent="-342900" algn="just">
              <a:lnSpc>
                <a:spcPts val="3079"/>
              </a:lnSpc>
              <a:buFont typeface="Wingdings" panose="05000000000000000000" pitchFamily="2" charset="2"/>
              <a:buChar char="q"/>
            </a:pPr>
            <a:r>
              <a:rPr lang="en-US" sz="2400" b="0" i="0" u="none" strike="noStrike" baseline="0" dirty="0">
                <a:solidFill>
                  <a:schemeClr val="tx1">
                    <a:lumMod val="75000"/>
                    <a:lumOff val="25000"/>
                  </a:schemeClr>
                </a:solidFill>
                <a:latin typeface="DM Sans" panose="020B0604020202020204" charset="0"/>
              </a:rPr>
              <a:t>The spread of fake news is not a new phenomenon but The term "fake news" gained widespread attention during the 2016 U.S. presidential election, </a:t>
            </a:r>
            <a:r>
              <a:rPr lang="en-US" sz="2400" kern="100" dirty="0">
                <a:solidFill>
                  <a:schemeClr val="tx1">
                    <a:lumMod val="75000"/>
                    <a:lumOff val="25000"/>
                  </a:schemeClr>
                </a:solidFill>
                <a:effectLst/>
                <a:latin typeface="DM Sans" panose="020B0604020202020204" charset="0"/>
                <a:ea typeface="DengXian" panose="02010600030101010101" pitchFamily="2" charset="-122"/>
              </a:rPr>
              <a:t>when it was widely claimed that fake news was used to sway public opinion.</a:t>
            </a:r>
            <a:endParaRPr lang="en-US" sz="2400" dirty="0">
              <a:solidFill>
                <a:srgbClr val="414042"/>
              </a:solidFill>
              <a:latin typeface="DM Sans" panose="020B0604020202020204" charset="0"/>
            </a:endParaRPr>
          </a:p>
          <a:p>
            <a:pPr algn="just">
              <a:lnSpc>
                <a:spcPts val="3079"/>
              </a:lnSpc>
            </a:pPr>
            <a:endParaRPr lang="en-US" sz="2400" dirty="0">
              <a:solidFill>
                <a:srgbClr val="414042"/>
              </a:solidFill>
              <a:latin typeface="DM Sans" panose="020B0604020202020204" charset="0"/>
            </a:endParaRPr>
          </a:p>
          <a:p>
            <a:pPr marL="342900" indent="-342900" algn="just">
              <a:lnSpc>
                <a:spcPts val="3079"/>
              </a:lnSpc>
              <a:buFont typeface="Wingdings" panose="05000000000000000000" pitchFamily="2" charset="2"/>
              <a:buChar char="q"/>
            </a:pPr>
            <a:r>
              <a:rPr lang="en-US" sz="2400" dirty="0">
                <a:solidFill>
                  <a:srgbClr val="414042"/>
                </a:solidFill>
                <a:latin typeface="DM Sans" panose="020B0604020202020204" charset="0"/>
              </a:rPr>
              <a:t>there are many forms of fake news we can see in the picture.</a:t>
            </a:r>
          </a:p>
          <a:p>
            <a:pPr marL="342900" indent="-342900" algn="just">
              <a:lnSpc>
                <a:spcPts val="3079"/>
              </a:lnSpc>
              <a:buFont typeface="Wingdings" panose="05000000000000000000" pitchFamily="2" charset="2"/>
              <a:buChar char="q"/>
            </a:pPr>
            <a:endParaRPr lang="en-US" sz="2000" dirty="0">
              <a:solidFill>
                <a:srgbClr val="414042"/>
              </a:solidFill>
              <a:latin typeface="DM Sans" panose="020B0604020202020204" charset="0"/>
            </a:endParaRPr>
          </a:p>
        </p:txBody>
      </p:sp>
      <p:sp>
        <p:nvSpPr>
          <p:cNvPr id="12" name="AutoShape 12"/>
          <p:cNvSpPr/>
          <p:nvPr/>
        </p:nvSpPr>
        <p:spPr>
          <a:xfrm rot="-5400000">
            <a:off x="12101513" y="5129213"/>
            <a:ext cx="10287000" cy="0"/>
          </a:xfrm>
          <a:prstGeom prst="line">
            <a:avLst/>
          </a:prstGeom>
          <a:ln w="28575" cap="flat">
            <a:solidFill>
              <a:srgbClr val="D9D9D9"/>
            </a:solidFill>
            <a:prstDash val="solid"/>
            <a:headEnd type="none" w="sm" len="sm"/>
            <a:tailEnd type="none" w="sm" len="sm"/>
          </a:ln>
        </p:spPr>
      </p:sp>
      <p:pic>
        <p:nvPicPr>
          <p:cNvPr id="9" name="Picture 8">
            <a:extLst>
              <a:ext uri="{FF2B5EF4-FFF2-40B4-BE49-F238E27FC236}">
                <a16:creationId xmlns:a16="http://schemas.microsoft.com/office/drawing/2014/main" id="{1BFEAAC3-B0D8-48BA-A6D1-16E0F11B954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23117" y="1028699"/>
            <a:ext cx="7421895" cy="7612135"/>
          </a:xfrm>
          <a:prstGeom prst="rect">
            <a:avLst/>
          </a:prstGeom>
        </p:spPr>
      </p:pic>
      <p:cxnSp>
        <p:nvCxnSpPr>
          <p:cNvPr id="11" name="Straight Connector 10">
            <a:extLst>
              <a:ext uri="{FF2B5EF4-FFF2-40B4-BE49-F238E27FC236}">
                <a16:creationId xmlns:a16="http://schemas.microsoft.com/office/drawing/2014/main" id="{1FB6067B-083A-4805-8F7E-82D93DBEDE3B}"/>
              </a:ext>
            </a:extLst>
          </p:cNvPr>
          <p:cNvCxnSpPr/>
          <p:nvPr/>
        </p:nvCxnSpPr>
        <p:spPr>
          <a:xfrm>
            <a:off x="0" y="1028699"/>
            <a:ext cx="18288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684496" y="2095847"/>
            <a:ext cx="6089365" cy="1088247"/>
          </a:xfrm>
          <a:prstGeom prst="rect">
            <a:avLst/>
          </a:prstGeom>
        </p:spPr>
        <p:txBody>
          <a:bodyPr lIns="0" tIns="0" rIns="0" bIns="0" rtlCol="0" anchor="t">
            <a:spAutoFit/>
          </a:bodyPr>
          <a:lstStyle/>
          <a:p>
            <a:pPr algn="ctr">
              <a:lnSpc>
                <a:spcPts val="8800"/>
              </a:lnSpc>
            </a:pPr>
            <a:r>
              <a:rPr lang="en-US" sz="6600" dirty="0">
                <a:solidFill>
                  <a:srgbClr val="C00000"/>
                </a:solidFill>
                <a:latin typeface="DM Sans Bold"/>
              </a:rPr>
              <a:t>Problem</a:t>
            </a:r>
          </a:p>
        </p:txBody>
      </p:sp>
      <p:sp>
        <p:nvSpPr>
          <p:cNvPr id="3" name="TextBox 3"/>
          <p:cNvSpPr txBox="1"/>
          <p:nvPr/>
        </p:nvSpPr>
        <p:spPr>
          <a:xfrm>
            <a:off x="8270626" y="1072824"/>
            <a:ext cx="9744670" cy="8084201"/>
          </a:xfrm>
          <a:prstGeom prst="rect">
            <a:avLst/>
          </a:prstGeom>
        </p:spPr>
        <p:txBody>
          <a:bodyPr wrap="square" lIns="0" tIns="0" rIns="0" bIns="0" rtlCol="0" anchor="t">
            <a:spAutoFit/>
          </a:bodyPr>
          <a:lstStyle/>
          <a:p>
            <a:pPr marL="342900" indent="-342900" algn="just">
              <a:lnSpc>
                <a:spcPts val="3079"/>
              </a:lnSpc>
              <a:buFont typeface="Wingdings" panose="05000000000000000000" pitchFamily="2" charset="2"/>
              <a:buChar char="q"/>
            </a:pPr>
            <a:r>
              <a:rPr lang="en-US" sz="2400" dirty="0">
                <a:solidFill>
                  <a:srgbClr val="414042"/>
                </a:solidFill>
                <a:latin typeface="DM Sans" panose="020B0604020202020204" charset="0"/>
              </a:rPr>
              <a:t>In today’s digital age most of us consume news from social media where anyone can share news without any limitation.</a:t>
            </a:r>
          </a:p>
          <a:p>
            <a:pPr marL="342900" indent="-342900" algn="just">
              <a:lnSpc>
                <a:spcPts val="3079"/>
              </a:lnSpc>
              <a:buFont typeface="Wingdings" panose="05000000000000000000" pitchFamily="2" charset="2"/>
              <a:buChar char="q"/>
            </a:pPr>
            <a:endParaRPr lang="en-US" sz="2400" dirty="0">
              <a:solidFill>
                <a:srgbClr val="414042"/>
              </a:solidFill>
              <a:latin typeface="DM Sans" panose="020B0604020202020204" charset="0"/>
            </a:endParaRPr>
          </a:p>
          <a:p>
            <a:pPr marL="342900" indent="-342900" algn="just">
              <a:lnSpc>
                <a:spcPts val="3079"/>
              </a:lnSpc>
              <a:buFont typeface="Wingdings" panose="05000000000000000000" pitchFamily="2" charset="2"/>
              <a:buChar char="q"/>
            </a:pPr>
            <a:r>
              <a:rPr lang="en-US" sz="2400" dirty="0">
                <a:solidFill>
                  <a:schemeClr val="tx1">
                    <a:lumMod val="75000"/>
                    <a:lumOff val="25000"/>
                  </a:schemeClr>
                </a:solidFill>
                <a:latin typeface="DM Sans" panose="020B0604020202020204" charset="0"/>
              </a:rPr>
              <a:t>Fake news can have a significant impact on society, including spreading false information about political candidates, causing panic during a crisis, and undermining public trust.</a:t>
            </a:r>
          </a:p>
          <a:p>
            <a:pPr marL="342900" indent="-342900" algn="just">
              <a:lnSpc>
                <a:spcPts val="3079"/>
              </a:lnSpc>
              <a:buFont typeface="Wingdings" panose="05000000000000000000" pitchFamily="2" charset="2"/>
              <a:buChar char="q"/>
            </a:pPr>
            <a:endParaRPr lang="en-US" sz="2400" dirty="0">
              <a:solidFill>
                <a:schemeClr val="tx1">
                  <a:lumMod val="75000"/>
                  <a:lumOff val="25000"/>
                </a:schemeClr>
              </a:solidFill>
              <a:latin typeface="DM Sans" panose="020B0604020202020204" charset="0"/>
            </a:endParaRPr>
          </a:p>
          <a:p>
            <a:pPr marL="342900" indent="-342900" algn="just">
              <a:lnSpc>
                <a:spcPts val="3079"/>
              </a:lnSpc>
              <a:buFont typeface="Wingdings" panose="05000000000000000000" pitchFamily="2" charset="2"/>
              <a:buChar char="q"/>
            </a:pPr>
            <a:r>
              <a:rPr lang="en-US" sz="2400" dirty="0">
                <a:solidFill>
                  <a:schemeClr val="tx1">
                    <a:lumMod val="75000"/>
                    <a:lumOff val="25000"/>
                  </a:schemeClr>
                </a:solidFill>
                <a:latin typeface="DM Sans" panose="020B0604020202020204" charset="0"/>
              </a:rPr>
              <a:t> In extreme cases, fake news can even lead to violence and other harmful actions.</a:t>
            </a:r>
          </a:p>
          <a:p>
            <a:pPr marL="342900" indent="-342900" algn="just">
              <a:lnSpc>
                <a:spcPts val="3079"/>
              </a:lnSpc>
              <a:buFont typeface="Wingdings" panose="05000000000000000000" pitchFamily="2" charset="2"/>
              <a:buChar char="q"/>
            </a:pPr>
            <a:endParaRPr lang="en-US" sz="2400" dirty="0">
              <a:solidFill>
                <a:schemeClr val="tx1">
                  <a:lumMod val="75000"/>
                  <a:lumOff val="25000"/>
                </a:schemeClr>
              </a:solidFill>
              <a:latin typeface="DM Sans" panose="020B0604020202020204" charset="0"/>
            </a:endParaRPr>
          </a:p>
          <a:p>
            <a:pPr marL="342900" indent="-342900">
              <a:buFont typeface="Wingdings" panose="05000000000000000000" pitchFamily="2" charset="2"/>
              <a:buChar char="q"/>
            </a:pPr>
            <a:r>
              <a:rPr lang="en-US" sz="2400" dirty="0">
                <a:solidFill>
                  <a:schemeClr val="tx1">
                    <a:lumMod val="75000"/>
                    <a:lumOff val="25000"/>
                  </a:schemeClr>
                </a:solidFill>
                <a:latin typeface="DM Sans" panose="020B0604020202020204" charset="0"/>
              </a:rPr>
              <a:t>Fake news often has the aim of damaging the reputation of a person or entity, or making money through advertising revenue.</a:t>
            </a:r>
          </a:p>
          <a:p>
            <a:pPr marL="342900" indent="-342900">
              <a:buFont typeface="Wingdings" panose="05000000000000000000" pitchFamily="2" charset="2"/>
              <a:buChar char="q"/>
            </a:pPr>
            <a:endParaRPr lang="en-US" sz="2400" dirty="0">
              <a:solidFill>
                <a:schemeClr val="tx1">
                  <a:lumMod val="75000"/>
                  <a:lumOff val="25000"/>
                </a:schemeClr>
              </a:solidFill>
              <a:latin typeface="DM Sans" panose="020B0604020202020204" charset="0"/>
            </a:endParaRPr>
          </a:p>
          <a:p>
            <a:pPr marL="342900" indent="-342900">
              <a:buFont typeface="Wingdings" panose="05000000000000000000" pitchFamily="2" charset="2"/>
              <a:buChar char="q"/>
            </a:pPr>
            <a:r>
              <a:rPr lang="en-US" sz="2400" dirty="0">
                <a:solidFill>
                  <a:schemeClr val="tx1">
                    <a:lumMod val="75000"/>
                    <a:lumOff val="25000"/>
                  </a:schemeClr>
                </a:solidFill>
                <a:latin typeface="DM Sans" panose="020B0604020202020204" charset="0"/>
              </a:rPr>
              <a:t>During covid-19 situation we suffer a lot because of fake news related to vaccine, mask, sanitization etc.</a:t>
            </a:r>
          </a:p>
          <a:p>
            <a:pPr marL="342900" indent="-342900">
              <a:buFont typeface="Wingdings" panose="05000000000000000000" pitchFamily="2" charset="2"/>
              <a:buChar char="q"/>
            </a:pPr>
            <a:endParaRPr lang="en-US" sz="2400" dirty="0">
              <a:solidFill>
                <a:schemeClr val="tx1">
                  <a:lumMod val="75000"/>
                  <a:lumOff val="25000"/>
                </a:schemeClr>
              </a:solidFill>
              <a:latin typeface="DM Sans" panose="020B0604020202020204" charset="0"/>
            </a:endParaRPr>
          </a:p>
          <a:p>
            <a:pPr marL="342900" indent="-342900">
              <a:buFont typeface="Wingdings" panose="05000000000000000000" pitchFamily="2" charset="2"/>
              <a:buChar char="q"/>
            </a:pPr>
            <a:r>
              <a:rPr lang="en-US" sz="2400" dirty="0">
                <a:solidFill>
                  <a:schemeClr val="tx1">
                    <a:lumMod val="75000"/>
                    <a:lumOff val="25000"/>
                  </a:schemeClr>
                </a:solidFill>
                <a:latin typeface="DM Sans" panose="020B0604020202020204" charset="0"/>
              </a:rPr>
              <a:t>The rise of fake news has become a global problem that even major tech companies are struggling to solve it. It can be difficult to determine whether a text is factual without additional context and human judgement.</a:t>
            </a:r>
          </a:p>
          <a:p>
            <a:pPr marL="342900" indent="-342900" algn="just">
              <a:lnSpc>
                <a:spcPts val="3079"/>
              </a:lnSpc>
              <a:buFont typeface="Wingdings" panose="05000000000000000000" pitchFamily="2" charset="2"/>
              <a:buChar char="q"/>
            </a:pPr>
            <a:endParaRPr lang="en-US" sz="3200" dirty="0">
              <a:solidFill>
                <a:schemeClr val="tx1">
                  <a:lumMod val="75000"/>
                  <a:lumOff val="25000"/>
                </a:schemeClr>
              </a:solidFill>
              <a:latin typeface="DM Sans" panose="020B0604020202020204" charset="0"/>
            </a:endParaRPr>
          </a:p>
        </p:txBody>
      </p:sp>
      <p:sp>
        <p:nvSpPr>
          <p:cNvPr id="7" name="AutoShape 7"/>
          <p:cNvSpPr/>
          <p:nvPr/>
        </p:nvSpPr>
        <p:spPr>
          <a:xfrm>
            <a:off x="0" y="9229725"/>
            <a:ext cx="18288000" cy="0"/>
          </a:xfrm>
          <a:prstGeom prst="line">
            <a:avLst/>
          </a:prstGeom>
          <a:ln w="28575" cap="flat">
            <a:solidFill>
              <a:srgbClr val="D9D9D9"/>
            </a:solidFill>
            <a:prstDash val="solid"/>
            <a:headEnd type="none" w="sm" len="sm"/>
            <a:tailEnd type="none" w="sm" len="sm"/>
          </a:ln>
        </p:spPr>
      </p:sp>
      <p:sp>
        <p:nvSpPr>
          <p:cNvPr id="8" name="AutoShape 8"/>
          <p:cNvSpPr/>
          <p:nvPr/>
        </p:nvSpPr>
        <p:spPr>
          <a:xfrm>
            <a:off x="0" y="1000125"/>
            <a:ext cx="18288000" cy="0"/>
          </a:xfrm>
          <a:prstGeom prst="line">
            <a:avLst/>
          </a:prstGeom>
          <a:ln w="28575" cap="flat">
            <a:solidFill>
              <a:srgbClr val="D9D9D9"/>
            </a:solidFill>
            <a:prstDash val="solid"/>
            <a:headEnd type="none" w="sm" len="sm"/>
            <a:tailEnd type="none" w="sm" len="sm"/>
          </a:ln>
        </p:spPr>
      </p:sp>
      <p:sp>
        <p:nvSpPr>
          <p:cNvPr id="10" name="Freeform 10"/>
          <p:cNvSpPr/>
          <p:nvPr/>
        </p:nvSpPr>
        <p:spPr>
          <a:xfrm>
            <a:off x="0" y="4333875"/>
            <a:ext cx="1028700" cy="4910138"/>
          </a:xfrm>
          <a:custGeom>
            <a:avLst/>
            <a:gdLst/>
            <a:ahLst/>
            <a:cxnLst/>
            <a:rect l="l" t="t" r="r" b="b"/>
            <a:pathLst>
              <a:path w="1431218" h="6831416">
                <a:moveTo>
                  <a:pt x="0" y="0"/>
                </a:moveTo>
                <a:lnTo>
                  <a:pt x="1431218" y="0"/>
                </a:lnTo>
                <a:lnTo>
                  <a:pt x="1431218" y="6831416"/>
                </a:lnTo>
                <a:lnTo>
                  <a:pt x="0" y="6831416"/>
                </a:lnTo>
                <a:close/>
              </a:path>
            </a:pathLst>
          </a:custGeom>
          <a:solidFill>
            <a:srgbClr val="C00000"/>
          </a:solidFill>
        </p:spPr>
      </p:sp>
      <p:sp>
        <p:nvSpPr>
          <p:cNvPr id="12" name="AutoShape 12"/>
          <p:cNvSpPr/>
          <p:nvPr/>
        </p:nvSpPr>
        <p:spPr>
          <a:xfrm flipV="1">
            <a:off x="-21264" y="4319588"/>
            <a:ext cx="8198051" cy="0"/>
          </a:xfrm>
          <a:prstGeom prst="line">
            <a:avLst/>
          </a:prstGeom>
          <a:ln w="28575" cap="flat">
            <a:solidFill>
              <a:srgbClr val="D9D9D9"/>
            </a:solidFill>
            <a:prstDash val="solid"/>
            <a:headEnd type="none" w="sm" len="sm"/>
            <a:tailEnd type="none" w="sm" len="sm"/>
          </a:ln>
        </p:spPr>
      </p:sp>
      <p:sp>
        <p:nvSpPr>
          <p:cNvPr id="13" name="AutoShape 13"/>
          <p:cNvSpPr/>
          <p:nvPr/>
        </p:nvSpPr>
        <p:spPr>
          <a:xfrm rot="-5400000">
            <a:off x="-623887" y="2667000"/>
            <a:ext cx="3305175" cy="0"/>
          </a:xfrm>
          <a:prstGeom prst="line">
            <a:avLst/>
          </a:prstGeom>
          <a:ln w="28575" cap="flat">
            <a:solidFill>
              <a:srgbClr val="D9D9D9"/>
            </a:solidFill>
            <a:prstDash val="solid"/>
            <a:headEnd type="none" w="sm" len="sm"/>
            <a:tailEnd type="none" w="sm" len="sm"/>
          </a:ln>
        </p:spPr>
      </p:sp>
      <p:sp>
        <p:nvSpPr>
          <p:cNvPr id="14" name="AutoShape 14"/>
          <p:cNvSpPr/>
          <p:nvPr/>
        </p:nvSpPr>
        <p:spPr>
          <a:xfrm rot="-5400000">
            <a:off x="4083252" y="5114925"/>
            <a:ext cx="8229600" cy="0"/>
          </a:xfrm>
          <a:prstGeom prst="line">
            <a:avLst/>
          </a:prstGeom>
          <a:ln w="28575" cap="flat">
            <a:solidFill>
              <a:srgbClr val="D9D9D9"/>
            </a:solidFill>
            <a:prstDash val="solid"/>
            <a:headEnd type="none" w="sm" len="sm"/>
            <a:tailEnd type="none" w="sm" len="sm"/>
          </a:ln>
        </p:spPr>
      </p:sp>
      <p:pic>
        <p:nvPicPr>
          <p:cNvPr id="19" name="Picture 18">
            <a:extLst>
              <a:ext uri="{FF2B5EF4-FFF2-40B4-BE49-F238E27FC236}">
                <a16:creationId xmlns:a16="http://schemas.microsoft.com/office/drawing/2014/main" id="{DD215AE6-D3A7-40EC-A2D1-C021B06D9F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700" y="4367212"/>
            <a:ext cx="7148087" cy="4865465"/>
          </a:xfrm>
          <a:prstGeom prst="rect">
            <a:avLst/>
          </a:prstGeom>
        </p:spPr>
      </p:pic>
      <p:grpSp>
        <p:nvGrpSpPr>
          <p:cNvPr id="27" name="Google Shape;11993;p65">
            <a:extLst>
              <a:ext uri="{FF2B5EF4-FFF2-40B4-BE49-F238E27FC236}">
                <a16:creationId xmlns:a16="http://schemas.microsoft.com/office/drawing/2014/main" id="{C834B908-08A7-41BD-8BA1-C9146A550A52}"/>
              </a:ext>
            </a:extLst>
          </p:cNvPr>
          <p:cNvGrpSpPr/>
          <p:nvPr/>
        </p:nvGrpSpPr>
        <p:grpSpPr>
          <a:xfrm>
            <a:off x="1707533" y="2048224"/>
            <a:ext cx="944815" cy="1017288"/>
            <a:chOff x="1306531" y="3346972"/>
            <a:chExt cx="323018" cy="359075"/>
          </a:xfrm>
          <a:solidFill>
            <a:srgbClr val="C00000"/>
          </a:solidFill>
        </p:grpSpPr>
        <p:sp>
          <p:nvSpPr>
            <p:cNvPr id="28" name="Google Shape;11994;p65">
              <a:extLst>
                <a:ext uri="{FF2B5EF4-FFF2-40B4-BE49-F238E27FC236}">
                  <a16:creationId xmlns:a16="http://schemas.microsoft.com/office/drawing/2014/main" id="{85CCBE92-AF66-4F3E-81EC-53A8ABB20B17}"/>
                </a:ext>
              </a:extLst>
            </p:cNvPr>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995;p65">
              <a:extLst>
                <a:ext uri="{FF2B5EF4-FFF2-40B4-BE49-F238E27FC236}">
                  <a16:creationId xmlns:a16="http://schemas.microsoft.com/office/drawing/2014/main" id="{C90C13E7-4A25-4F2C-B3E5-1501530A2F8A}"/>
                </a:ext>
              </a:extLst>
            </p:cNvPr>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996;p65">
              <a:extLst>
                <a:ext uri="{FF2B5EF4-FFF2-40B4-BE49-F238E27FC236}">
                  <a16:creationId xmlns:a16="http://schemas.microsoft.com/office/drawing/2014/main" id="{28F826E6-8AFB-4669-BBBE-8912F61A85E4}"/>
                </a:ext>
              </a:extLst>
            </p:cNvPr>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997;p65">
              <a:extLst>
                <a:ext uri="{FF2B5EF4-FFF2-40B4-BE49-F238E27FC236}">
                  <a16:creationId xmlns:a16="http://schemas.microsoft.com/office/drawing/2014/main" id="{94EA300A-23EB-4D05-9E5E-87EF8A2EF38D}"/>
                </a:ext>
              </a:extLst>
            </p:cNvPr>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998;p65">
              <a:extLst>
                <a:ext uri="{FF2B5EF4-FFF2-40B4-BE49-F238E27FC236}">
                  <a16:creationId xmlns:a16="http://schemas.microsoft.com/office/drawing/2014/main" id="{17495F5E-3081-44B1-8221-1BF089AD7071}"/>
                </a:ext>
              </a:extLst>
            </p:cNvPr>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999;p65">
              <a:extLst>
                <a:ext uri="{FF2B5EF4-FFF2-40B4-BE49-F238E27FC236}">
                  <a16:creationId xmlns:a16="http://schemas.microsoft.com/office/drawing/2014/main" id="{AB0FB32F-8BED-4F9A-A8E8-FA4158E83B08}"/>
                </a:ext>
              </a:extLst>
            </p:cNvPr>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000;p65">
              <a:extLst>
                <a:ext uri="{FF2B5EF4-FFF2-40B4-BE49-F238E27FC236}">
                  <a16:creationId xmlns:a16="http://schemas.microsoft.com/office/drawing/2014/main" id="{19E369B4-89A7-4467-9A53-E37BB88948F8}"/>
                </a:ext>
              </a:extLst>
            </p:cNvPr>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2001;p65">
              <a:extLst>
                <a:ext uri="{FF2B5EF4-FFF2-40B4-BE49-F238E27FC236}">
                  <a16:creationId xmlns:a16="http://schemas.microsoft.com/office/drawing/2014/main" id="{FC42AFA9-EB86-43F6-9124-DA4FAF7F9B0F}"/>
                </a:ext>
              </a:extLst>
            </p:cNvPr>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002;p65">
              <a:extLst>
                <a:ext uri="{FF2B5EF4-FFF2-40B4-BE49-F238E27FC236}">
                  <a16:creationId xmlns:a16="http://schemas.microsoft.com/office/drawing/2014/main" id="{5319C980-E4FB-48F9-8A4E-88D87C299D3E}"/>
                </a:ext>
              </a:extLst>
            </p:cNvPr>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38100" y="1028700"/>
            <a:ext cx="9439275" cy="4366466"/>
          </a:xfrm>
          <a:custGeom>
            <a:avLst/>
            <a:gdLst/>
            <a:ahLst/>
            <a:cxnLst/>
            <a:rect l="l" t="t" r="r" b="b"/>
            <a:pathLst>
              <a:path w="6345082" h="2765969">
                <a:moveTo>
                  <a:pt x="0" y="0"/>
                </a:moveTo>
                <a:lnTo>
                  <a:pt x="6345082" y="0"/>
                </a:lnTo>
                <a:lnTo>
                  <a:pt x="6345082" y="2765969"/>
                </a:lnTo>
                <a:lnTo>
                  <a:pt x="0" y="2765969"/>
                </a:lnTo>
                <a:close/>
              </a:path>
            </a:pathLst>
          </a:custGeom>
          <a:solidFill>
            <a:srgbClr val="00B0F0"/>
          </a:solidFill>
        </p:spPr>
      </p:sp>
      <p:sp>
        <p:nvSpPr>
          <p:cNvPr id="5" name="TextBox 5"/>
          <p:cNvSpPr txBox="1"/>
          <p:nvPr/>
        </p:nvSpPr>
        <p:spPr>
          <a:xfrm>
            <a:off x="2992083" y="2605213"/>
            <a:ext cx="5942833" cy="1149350"/>
          </a:xfrm>
          <a:prstGeom prst="rect">
            <a:avLst/>
          </a:prstGeom>
        </p:spPr>
        <p:txBody>
          <a:bodyPr wrap="square" lIns="0" tIns="0" rIns="0" bIns="0" rtlCol="0" anchor="t">
            <a:spAutoFit/>
          </a:bodyPr>
          <a:lstStyle/>
          <a:p>
            <a:pPr>
              <a:lnSpc>
                <a:spcPts val="8800"/>
              </a:lnSpc>
            </a:pPr>
            <a:r>
              <a:rPr lang="en-US" sz="8000" dirty="0">
                <a:solidFill>
                  <a:srgbClr val="FFFFFF"/>
                </a:solidFill>
                <a:latin typeface="DM Sans Bold"/>
              </a:rPr>
              <a:t>Objectives</a:t>
            </a:r>
          </a:p>
        </p:txBody>
      </p:sp>
      <p:sp>
        <p:nvSpPr>
          <p:cNvPr id="6" name="AutoShape 6"/>
          <p:cNvSpPr/>
          <p:nvPr/>
        </p:nvSpPr>
        <p:spPr>
          <a:xfrm>
            <a:off x="0" y="9229725"/>
            <a:ext cx="18288000" cy="0"/>
          </a:xfrm>
          <a:prstGeom prst="line">
            <a:avLst/>
          </a:prstGeom>
          <a:ln w="28575" cap="flat">
            <a:solidFill>
              <a:srgbClr val="D9D9D9"/>
            </a:solidFill>
            <a:prstDash val="solid"/>
            <a:headEnd type="none" w="sm" len="sm"/>
            <a:tailEnd type="none" w="sm" len="sm"/>
          </a:ln>
        </p:spPr>
      </p:sp>
      <p:sp>
        <p:nvSpPr>
          <p:cNvPr id="7" name="AutoShape 7"/>
          <p:cNvSpPr/>
          <p:nvPr/>
        </p:nvSpPr>
        <p:spPr>
          <a:xfrm>
            <a:off x="97459" y="5395166"/>
            <a:ext cx="18288000" cy="0"/>
          </a:xfrm>
          <a:prstGeom prst="line">
            <a:avLst/>
          </a:prstGeom>
          <a:ln w="28575" cap="flat">
            <a:solidFill>
              <a:srgbClr val="D9D9D9"/>
            </a:solidFill>
            <a:prstDash val="solid"/>
            <a:headEnd type="none" w="sm" len="sm"/>
            <a:tailEnd type="none" w="sm" len="sm"/>
          </a:ln>
        </p:spPr>
      </p:sp>
      <p:sp>
        <p:nvSpPr>
          <p:cNvPr id="8" name="AutoShape 8"/>
          <p:cNvSpPr/>
          <p:nvPr/>
        </p:nvSpPr>
        <p:spPr>
          <a:xfrm rot="-5400000">
            <a:off x="5293519" y="5122069"/>
            <a:ext cx="8186738" cy="0"/>
          </a:xfrm>
          <a:prstGeom prst="line">
            <a:avLst/>
          </a:prstGeom>
          <a:ln w="28575" cap="flat">
            <a:solidFill>
              <a:srgbClr val="D9D9D9"/>
            </a:solidFill>
            <a:prstDash val="solid"/>
            <a:headEnd type="none" w="sm" len="sm"/>
            <a:tailEnd type="none" w="sm" len="sm"/>
          </a:ln>
        </p:spPr>
      </p:sp>
      <p:sp>
        <p:nvSpPr>
          <p:cNvPr id="9" name="TextBox 9"/>
          <p:cNvSpPr txBox="1"/>
          <p:nvPr/>
        </p:nvSpPr>
        <p:spPr>
          <a:xfrm>
            <a:off x="11658600" y="5977576"/>
            <a:ext cx="5197999" cy="501650"/>
          </a:xfrm>
          <a:prstGeom prst="rect">
            <a:avLst/>
          </a:prstGeom>
        </p:spPr>
        <p:txBody>
          <a:bodyPr lIns="0" tIns="0" rIns="0" bIns="0" rtlCol="0" anchor="t">
            <a:spAutoFit/>
          </a:bodyPr>
          <a:lstStyle/>
          <a:p>
            <a:pPr>
              <a:lnSpc>
                <a:spcPts val="3849"/>
              </a:lnSpc>
            </a:pPr>
            <a:r>
              <a:rPr lang="en-US" sz="3499" dirty="0">
                <a:solidFill>
                  <a:srgbClr val="006EA4"/>
                </a:solidFill>
                <a:latin typeface="DM Sans Bold"/>
              </a:rPr>
              <a:t>The Third Objective</a:t>
            </a:r>
          </a:p>
        </p:txBody>
      </p:sp>
      <p:sp>
        <p:nvSpPr>
          <p:cNvPr id="10" name="AutoShape 10"/>
          <p:cNvSpPr/>
          <p:nvPr/>
        </p:nvSpPr>
        <p:spPr>
          <a:xfrm>
            <a:off x="9401175" y="1028700"/>
            <a:ext cx="9039225" cy="0"/>
          </a:xfrm>
          <a:prstGeom prst="line">
            <a:avLst/>
          </a:prstGeom>
          <a:ln w="28575" cap="flat">
            <a:solidFill>
              <a:srgbClr val="D9D9D9"/>
            </a:solidFill>
            <a:prstDash val="solid"/>
            <a:headEnd type="none" w="sm" len="sm"/>
            <a:tailEnd type="none" w="sm" len="sm"/>
          </a:ln>
        </p:spPr>
      </p:sp>
      <p:sp>
        <p:nvSpPr>
          <p:cNvPr id="11" name="TextBox 11"/>
          <p:cNvSpPr txBox="1"/>
          <p:nvPr/>
        </p:nvSpPr>
        <p:spPr>
          <a:xfrm>
            <a:off x="1945120" y="5977576"/>
            <a:ext cx="4829468" cy="501650"/>
          </a:xfrm>
          <a:prstGeom prst="rect">
            <a:avLst/>
          </a:prstGeom>
        </p:spPr>
        <p:txBody>
          <a:bodyPr lIns="0" tIns="0" rIns="0" bIns="0" rtlCol="0" anchor="t">
            <a:spAutoFit/>
          </a:bodyPr>
          <a:lstStyle/>
          <a:p>
            <a:pPr>
              <a:lnSpc>
                <a:spcPts val="3849"/>
              </a:lnSpc>
            </a:pPr>
            <a:r>
              <a:rPr lang="en-US" sz="3499" dirty="0">
                <a:solidFill>
                  <a:srgbClr val="006EA4"/>
                </a:solidFill>
                <a:latin typeface="DM Sans Bold"/>
              </a:rPr>
              <a:t>The First Objective</a:t>
            </a:r>
          </a:p>
        </p:txBody>
      </p:sp>
      <p:sp>
        <p:nvSpPr>
          <p:cNvPr id="12" name="TextBox 12"/>
          <p:cNvSpPr txBox="1"/>
          <p:nvPr/>
        </p:nvSpPr>
        <p:spPr>
          <a:xfrm>
            <a:off x="249868" y="7217321"/>
            <a:ext cx="8991591" cy="1179169"/>
          </a:xfrm>
          <a:prstGeom prst="rect">
            <a:avLst/>
          </a:prstGeom>
        </p:spPr>
        <p:txBody>
          <a:bodyPr wrap="square" lIns="0" tIns="0" rIns="0" bIns="0" rtlCol="0" anchor="t">
            <a:spAutoFit/>
          </a:bodyPr>
          <a:lstStyle/>
          <a:p>
            <a:pPr algn="just">
              <a:lnSpc>
                <a:spcPts val="3080"/>
              </a:lnSpc>
            </a:pPr>
            <a:r>
              <a:rPr lang="en-US" sz="2400" b="0" i="0" u="none" strike="noStrike" baseline="0" dirty="0">
                <a:solidFill>
                  <a:schemeClr val="tx1">
                    <a:lumMod val="75000"/>
                    <a:lumOff val="25000"/>
                  </a:schemeClr>
                </a:solidFill>
                <a:latin typeface="DM Sans" panose="020B0604020202020204" charset="0"/>
                <a:ea typeface="SimSun" panose="02010600030101010101" pitchFamily="2" charset="-122"/>
              </a:rPr>
              <a:t>The first research objective of this study is to develop an effective and accurate system that can automatically identify and flag fake news articles or posts.</a:t>
            </a:r>
            <a:endParaRPr lang="en-US" sz="2200" dirty="0">
              <a:solidFill>
                <a:srgbClr val="414042"/>
              </a:solidFill>
              <a:latin typeface="Open Sans"/>
            </a:endParaRPr>
          </a:p>
        </p:txBody>
      </p:sp>
      <p:sp>
        <p:nvSpPr>
          <p:cNvPr id="13" name="TextBox 13"/>
          <p:cNvSpPr txBox="1"/>
          <p:nvPr/>
        </p:nvSpPr>
        <p:spPr>
          <a:xfrm>
            <a:off x="9629784" y="7212213"/>
            <a:ext cx="8429613" cy="1181157"/>
          </a:xfrm>
          <a:prstGeom prst="rect">
            <a:avLst/>
          </a:prstGeom>
        </p:spPr>
        <p:txBody>
          <a:bodyPr wrap="square" lIns="0" tIns="0" rIns="0" bIns="0" rtlCol="0" anchor="t">
            <a:spAutoFit/>
          </a:bodyPr>
          <a:lstStyle/>
          <a:p>
            <a:pPr algn="just">
              <a:lnSpc>
                <a:spcPts val="3080"/>
              </a:lnSpc>
            </a:pPr>
            <a:r>
              <a:rPr lang="en-US" sz="2400" kern="100" dirty="0">
                <a:solidFill>
                  <a:schemeClr val="tx1">
                    <a:lumMod val="75000"/>
                    <a:lumOff val="25000"/>
                  </a:schemeClr>
                </a:solidFill>
                <a:effectLst/>
                <a:latin typeface="DM Sans" panose="020B0604020202020204" charset="0"/>
                <a:ea typeface="DengXian" panose="02010600030101010101" pitchFamily="2" charset="-122"/>
              </a:rPr>
              <a:t>The third and main objective of this study is t</a:t>
            </a:r>
            <a:r>
              <a:rPr lang="en-US" sz="2400" b="0" i="0" u="none" strike="noStrike" baseline="0" dirty="0">
                <a:solidFill>
                  <a:schemeClr val="tx1">
                    <a:lumMod val="75000"/>
                    <a:lumOff val="25000"/>
                  </a:schemeClr>
                </a:solidFill>
                <a:latin typeface="DM Sans" panose="020B0604020202020204" charset="0"/>
              </a:rPr>
              <a:t>o develop and evaluate a machine learning model with an accuracy rate of at least 90%, and a false positive rate of less than 5%. </a:t>
            </a:r>
            <a:endParaRPr lang="en-US" sz="2400" dirty="0">
              <a:solidFill>
                <a:schemeClr val="tx1">
                  <a:lumMod val="75000"/>
                  <a:lumOff val="25000"/>
                </a:schemeClr>
              </a:solidFill>
              <a:latin typeface="DM Sans" panose="020B0604020202020204" charset="0"/>
            </a:endParaRPr>
          </a:p>
        </p:txBody>
      </p:sp>
      <p:sp>
        <p:nvSpPr>
          <p:cNvPr id="15" name="TextBox 15"/>
          <p:cNvSpPr txBox="1"/>
          <p:nvPr/>
        </p:nvSpPr>
        <p:spPr>
          <a:xfrm>
            <a:off x="11658600" y="2155382"/>
            <a:ext cx="5368090" cy="501650"/>
          </a:xfrm>
          <a:prstGeom prst="rect">
            <a:avLst/>
          </a:prstGeom>
        </p:spPr>
        <p:txBody>
          <a:bodyPr lIns="0" tIns="0" rIns="0" bIns="0" rtlCol="0" anchor="t">
            <a:spAutoFit/>
          </a:bodyPr>
          <a:lstStyle/>
          <a:p>
            <a:pPr>
              <a:lnSpc>
                <a:spcPts val="3849"/>
              </a:lnSpc>
            </a:pPr>
            <a:r>
              <a:rPr lang="en-US" sz="3499" dirty="0">
                <a:solidFill>
                  <a:srgbClr val="006EA4"/>
                </a:solidFill>
                <a:latin typeface="DM Sans Bold"/>
              </a:rPr>
              <a:t>The Second Objective</a:t>
            </a:r>
          </a:p>
        </p:txBody>
      </p:sp>
      <p:sp>
        <p:nvSpPr>
          <p:cNvPr id="16" name="TextBox 16"/>
          <p:cNvSpPr txBox="1"/>
          <p:nvPr/>
        </p:nvSpPr>
        <p:spPr>
          <a:xfrm>
            <a:off x="9629784" y="3499529"/>
            <a:ext cx="8429615" cy="1578702"/>
          </a:xfrm>
          <a:prstGeom prst="rect">
            <a:avLst/>
          </a:prstGeom>
        </p:spPr>
        <p:txBody>
          <a:bodyPr wrap="square" lIns="0" tIns="0" rIns="0" bIns="0" rtlCol="0" anchor="t">
            <a:spAutoFit/>
          </a:bodyPr>
          <a:lstStyle/>
          <a:p>
            <a:pPr algn="just">
              <a:lnSpc>
                <a:spcPts val="3080"/>
              </a:lnSpc>
            </a:pPr>
            <a:r>
              <a:rPr lang="en-US" sz="2400" b="0" i="0" u="none" strike="noStrike" baseline="0" dirty="0">
                <a:solidFill>
                  <a:schemeClr val="tx1">
                    <a:lumMod val="75000"/>
                    <a:lumOff val="25000"/>
                  </a:schemeClr>
                </a:solidFill>
                <a:latin typeface="DM Sans" panose="020B0604020202020204" charset="0"/>
                <a:ea typeface="SimSun" panose="02010600030101010101" pitchFamily="2" charset="-122"/>
              </a:rPr>
              <a:t>The system should be able to analyze text data and other relevant features, such as source credibility and social engagement, to differentiate between real and fake news articles or posts.</a:t>
            </a:r>
            <a:endParaRPr lang="en-US" sz="2200" dirty="0">
              <a:solidFill>
                <a:schemeClr val="tx1">
                  <a:lumMod val="75000"/>
                  <a:lumOff val="25000"/>
                </a:schemeClr>
              </a:solidFill>
              <a:latin typeface="DM Sans" panose="020B0604020202020204" charset="0"/>
            </a:endParaRPr>
          </a:p>
        </p:txBody>
      </p:sp>
      <p:pic>
        <p:nvPicPr>
          <p:cNvPr id="17" name="Picture 7">
            <a:extLst>
              <a:ext uri="{FF2B5EF4-FFF2-40B4-BE49-F238E27FC236}">
                <a16:creationId xmlns:a16="http://schemas.microsoft.com/office/drawing/2014/main" id="{AD1C5CDD-8DA8-4E35-90CC-CAF4EEF05FC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16056" y="2518093"/>
            <a:ext cx="1643952" cy="134505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9258300"/>
            <a:ext cx="18288000" cy="0"/>
          </a:xfrm>
          <a:prstGeom prst="line">
            <a:avLst/>
          </a:prstGeom>
          <a:ln w="28575" cap="flat">
            <a:solidFill>
              <a:srgbClr val="D9D9D9"/>
            </a:solidFill>
            <a:prstDash val="solid"/>
            <a:headEnd type="none" w="sm" len="sm"/>
            <a:tailEnd type="none" w="sm" len="sm"/>
          </a:ln>
        </p:spPr>
      </p:sp>
      <p:sp>
        <p:nvSpPr>
          <p:cNvPr id="3" name="AutoShape 3"/>
          <p:cNvSpPr/>
          <p:nvPr/>
        </p:nvSpPr>
        <p:spPr>
          <a:xfrm rot="-5400000">
            <a:off x="-3614737" y="4614863"/>
            <a:ext cx="9258300" cy="0"/>
          </a:xfrm>
          <a:prstGeom prst="line">
            <a:avLst/>
          </a:prstGeom>
          <a:ln w="28575" cap="flat">
            <a:solidFill>
              <a:srgbClr val="D9D9D9"/>
            </a:solidFill>
            <a:prstDash val="solid"/>
            <a:headEnd type="none" w="sm" len="sm"/>
            <a:tailEnd type="none" w="sm" len="sm"/>
          </a:ln>
        </p:spPr>
      </p:sp>
      <p:sp>
        <p:nvSpPr>
          <p:cNvPr id="5" name="Freeform 5"/>
          <p:cNvSpPr/>
          <p:nvPr/>
        </p:nvSpPr>
        <p:spPr>
          <a:xfrm>
            <a:off x="0" y="3125062"/>
            <a:ext cx="1028700" cy="6147525"/>
          </a:xfrm>
          <a:custGeom>
            <a:avLst/>
            <a:gdLst/>
            <a:ahLst/>
            <a:cxnLst/>
            <a:rect l="l" t="t" r="r" b="b"/>
            <a:pathLst>
              <a:path w="691492" h="2775573">
                <a:moveTo>
                  <a:pt x="0" y="0"/>
                </a:moveTo>
                <a:lnTo>
                  <a:pt x="691492" y="0"/>
                </a:lnTo>
                <a:lnTo>
                  <a:pt x="691492" y="2775573"/>
                </a:lnTo>
                <a:lnTo>
                  <a:pt x="0" y="2775573"/>
                </a:lnTo>
                <a:close/>
              </a:path>
            </a:pathLst>
          </a:custGeom>
          <a:solidFill>
            <a:schemeClr val="accent3"/>
          </a:solidFill>
        </p:spPr>
      </p:sp>
      <p:sp>
        <p:nvSpPr>
          <p:cNvPr id="7" name="AutoShape 7"/>
          <p:cNvSpPr/>
          <p:nvPr/>
        </p:nvSpPr>
        <p:spPr>
          <a:xfrm>
            <a:off x="1000125" y="1028700"/>
            <a:ext cx="17287875" cy="0"/>
          </a:xfrm>
          <a:prstGeom prst="line">
            <a:avLst/>
          </a:prstGeom>
          <a:ln w="28575" cap="flat">
            <a:solidFill>
              <a:srgbClr val="D9D9D9"/>
            </a:solidFill>
            <a:prstDash val="solid"/>
            <a:headEnd type="none" w="sm" len="sm"/>
            <a:tailEnd type="none" w="sm" len="sm"/>
          </a:ln>
        </p:spPr>
      </p:sp>
      <p:sp>
        <p:nvSpPr>
          <p:cNvPr id="8" name="AutoShape 8"/>
          <p:cNvSpPr/>
          <p:nvPr/>
        </p:nvSpPr>
        <p:spPr>
          <a:xfrm>
            <a:off x="1028700" y="3110775"/>
            <a:ext cx="17259300" cy="0"/>
          </a:xfrm>
          <a:prstGeom prst="line">
            <a:avLst/>
          </a:prstGeom>
          <a:ln w="28575" cap="flat">
            <a:solidFill>
              <a:srgbClr val="D9D9D9"/>
            </a:solidFill>
            <a:prstDash val="solid"/>
            <a:headEnd type="none" w="sm" len="sm"/>
            <a:tailEnd type="none" w="sm" len="sm"/>
          </a:ln>
        </p:spPr>
      </p:sp>
      <p:sp>
        <p:nvSpPr>
          <p:cNvPr id="10" name="TextBox 10"/>
          <p:cNvSpPr txBox="1"/>
          <p:nvPr/>
        </p:nvSpPr>
        <p:spPr>
          <a:xfrm>
            <a:off x="3257546" y="1638293"/>
            <a:ext cx="8907472" cy="1139479"/>
          </a:xfrm>
          <a:prstGeom prst="rect">
            <a:avLst/>
          </a:prstGeom>
        </p:spPr>
        <p:txBody>
          <a:bodyPr wrap="square" lIns="0" tIns="0" rIns="0" bIns="0" rtlCol="0" anchor="t">
            <a:spAutoFit/>
          </a:bodyPr>
          <a:lstStyle/>
          <a:p>
            <a:pPr>
              <a:lnSpc>
                <a:spcPts val="8800"/>
              </a:lnSpc>
            </a:pPr>
            <a:r>
              <a:rPr lang="en-US" sz="8000" dirty="0">
                <a:solidFill>
                  <a:schemeClr val="tx1">
                    <a:lumMod val="65000"/>
                    <a:lumOff val="35000"/>
                  </a:schemeClr>
                </a:solidFill>
                <a:latin typeface="DM Sans Bold"/>
              </a:rPr>
              <a:t>Literature Review</a:t>
            </a:r>
          </a:p>
        </p:txBody>
      </p:sp>
      <p:sp>
        <p:nvSpPr>
          <p:cNvPr id="13" name="TextBox 13"/>
          <p:cNvSpPr txBox="1"/>
          <p:nvPr/>
        </p:nvSpPr>
        <p:spPr>
          <a:xfrm>
            <a:off x="1237629" y="3316812"/>
            <a:ext cx="16593170" cy="5156604"/>
          </a:xfrm>
          <a:prstGeom prst="rect">
            <a:avLst/>
          </a:prstGeom>
        </p:spPr>
        <p:txBody>
          <a:bodyPr wrap="square" lIns="0" tIns="0" rIns="0" bIns="0" rtlCol="0" anchor="t">
            <a:spAutoFit/>
          </a:bodyPr>
          <a:lstStyle/>
          <a:p>
            <a:pPr algn="just">
              <a:lnSpc>
                <a:spcPts val="3080"/>
              </a:lnSpc>
            </a:pPr>
            <a:r>
              <a:rPr lang="en-US" sz="2400" b="0" i="0" u="none" strike="noStrike" baseline="0" dirty="0">
                <a:solidFill>
                  <a:schemeClr val="tx1">
                    <a:lumMod val="75000"/>
                    <a:lumOff val="25000"/>
                  </a:schemeClr>
                </a:solidFill>
                <a:latin typeface="DM Sans" panose="020B0604020202020204" charset="0"/>
              </a:rPr>
              <a:t>The authors (Srivastava et al., 2014) tested their approach on a range of internet sites using rules for content veracity analysis. In one of their tests, they achieved an overall accuracy of 88.00% by using a practical fake news dataset (</a:t>
            </a:r>
            <a:r>
              <a:rPr lang="en-US" sz="2400" b="0" i="0" u="none" strike="noStrike" baseline="0" dirty="0" err="1">
                <a:solidFill>
                  <a:schemeClr val="tx1">
                    <a:lumMod val="75000"/>
                    <a:lumOff val="25000"/>
                  </a:schemeClr>
                </a:solidFill>
                <a:latin typeface="DM Sans" panose="020B0604020202020204" charset="0"/>
              </a:rPr>
              <a:t>FakeNewsNet</a:t>
            </a:r>
            <a:r>
              <a:rPr lang="en-US" sz="2400" b="0" i="0" u="none" strike="noStrike" baseline="0" dirty="0">
                <a:solidFill>
                  <a:schemeClr val="tx1">
                    <a:lumMod val="75000"/>
                    <a:lumOff val="25000"/>
                  </a:schemeClr>
                </a:solidFill>
                <a:latin typeface="DM Sans" panose="020B0604020202020204" charset="0"/>
              </a:rPr>
              <a:t>). </a:t>
            </a:r>
            <a:r>
              <a:rPr lang="en-US" sz="2400" kern="100" dirty="0">
                <a:solidFill>
                  <a:schemeClr val="tx1">
                    <a:lumMod val="75000"/>
                    <a:lumOff val="25000"/>
                  </a:schemeClr>
                </a:solidFill>
                <a:effectLst/>
                <a:latin typeface="DM Sans" panose="020B0604020202020204" charset="0"/>
                <a:ea typeface="DengXian" panose="02010600030101010101" pitchFamily="2" charset="-122"/>
              </a:rPr>
              <a:t>The authors of one study (Ahmed et al., 2017) employed several machine-learning techniques to identify bogus news and used TF-IDF vectorization as a feature extractor. </a:t>
            </a:r>
            <a:r>
              <a:rPr lang="en-US" sz="2400" b="0" i="0" u="none" strike="noStrike" baseline="0" dirty="0">
                <a:solidFill>
                  <a:schemeClr val="tx1">
                    <a:lumMod val="75000"/>
                    <a:lumOff val="25000"/>
                  </a:schemeClr>
                </a:solidFill>
                <a:latin typeface="DM Sans" panose="020B0604020202020204" charset="0"/>
              </a:rPr>
              <a:t>In their study, the authors (Yang et al., 2018) used CNN (Convolutional Neural Network) to detect fake news. They applied sensitivity analysis in their technique and achieved an accuracy rate of 92.10%. (Zhou et al., 2019) developed a theory-driven approach to detect fake news by extracting misinformation and clickbait elements from news article text and employing machine learning models such as SVM, Random Forest, </a:t>
            </a:r>
            <a:r>
              <a:rPr lang="en-US" sz="2400" b="0" i="0" u="none" strike="noStrike" baseline="0" dirty="0" err="1">
                <a:solidFill>
                  <a:schemeClr val="tx1">
                    <a:lumMod val="75000"/>
                    <a:lumOff val="25000"/>
                  </a:schemeClr>
                </a:solidFill>
                <a:latin typeface="DM Sans" panose="020B0604020202020204" charset="0"/>
              </a:rPr>
              <a:t>XGBoost</a:t>
            </a:r>
            <a:r>
              <a:rPr lang="en-US" sz="2400" b="0" i="0" u="none" strike="noStrike" baseline="0" dirty="0">
                <a:solidFill>
                  <a:schemeClr val="tx1">
                    <a:lumMod val="75000"/>
                    <a:lumOff val="25000"/>
                  </a:schemeClr>
                </a:solidFill>
                <a:latin typeface="DM Sans" panose="020B0604020202020204" charset="0"/>
              </a:rPr>
              <a:t>, Naive Bayes, and Logistic Regression. Author (Aggarwal et al., 2020) present a paper where they achieved an accuracy of 97.02% by using a fine-tuned BERT model for fake news classification. </a:t>
            </a:r>
            <a:r>
              <a:rPr lang="en-US" sz="2400" kern="100" dirty="0">
                <a:solidFill>
                  <a:schemeClr val="tx1">
                    <a:lumMod val="75000"/>
                    <a:lumOff val="25000"/>
                  </a:schemeClr>
                </a:solidFill>
                <a:latin typeface="DM Sans" panose="020B0604020202020204" charset="0"/>
                <a:ea typeface="DengXian" panose="02010600030101010101" pitchFamily="2" charset="-122"/>
              </a:rPr>
              <a:t> </a:t>
            </a:r>
            <a:r>
              <a:rPr lang="en-US" sz="2400" b="0" i="0" u="none" strike="noStrike" baseline="0" dirty="0">
                <a:solidFill>
                  <a:schemeClr val="tx1">
                    <a:lumMod val="75000"/>
                    <a:lumOff val="25000"/>
                  </a:schemeClr>
                </a:solidFill>
                <a:latin typeface="DM Sans" panose="020B0604020202020204" charset="0"/>
              </a:rPr>
              <a:t>Several research investigate the significance of deep learning models over machine learning models for detecting fake news (Choudhary et al., 2021; </a:t>
            </a:r>
            <a:r>
              <a:rPr lang="en-US" sz="2400" b="0" i="0" u="none" strike="noStrike" baseline="0" dirty="0" err="1">
                <a:solidFill>
                  <a:schemeClr val="tx1">
                    <a:lumMod val="75000"/>
                    <a:lumOff val="25000"/>
                  </a:schemeClr>
                </a:solidFill>
                <a:latin typeface="DM Sans" panose="020B0604020202020204" charset="0"/>
              </a:rPr>
              <a:t>Mouratidis</a:t>
            </a:r>
            <a:r>
              <a:rPr lang="en-US" sz="2400" b="0" i="0" u="none" strike="noStrike" baseline="0" dirty="0">
                <a:solidFill>
                  <a:schemeClr val="tx1">
                    <a:lumMod val="75000"/>
                    <a:lumOff val="25000"/>
                  </a:schemeClr>
                </a:solidFill>
                <a:latin typeface="DM Sans" panose="020B0604020202020204" charset="0"/>
              </a:rPr>
              <a:t> et al., 2021). The self-attentive system came in first place in the Clickbait Challenge. For false news classification, hybrid deep learning models that blend convolutional and recurrent neural networks fared slightly better than non-hybrid baseline methods (Nasir et al., 2021).  </a:t>
            </a:r>
            <a:endParaRPr lang="en-US" sz="2400" kern="100" dirty="0">
              <a:solidFill>
                <a:schemeClr val="tx1">
                  <a:lumMod val="75000"/>
                  <a:lumOff val="25000"/>
                </a:schemeClr>
              </a:solidFill>
              <a:effectLst/>
              <a:latin typeface="DM Sans" panose="020B0604020202020204" charset="0"/>
              <a:ea typeface="DengXian" panose="02010600030101010101" pitchFamily="2" charset="-122"/>
            </a:endParaRPr>
          </a:p>
        </p:txBody>
      </p:sp>
      <p:sp>
        <p:nvSpPr>
          <p:cNvPr id="15" name="TextBox 15"/>
          <p:cNvSpPr txBox="1"/>
          <p:nvPr/>
        </p:nvSpPr>
        <p:spPr>
          <a:xfrm>
            <a:off x="1314450" y="1047750"/>
            <a:ext cx="1202716" cy="796926"/>
          </a:xfrm>
          <a:prstGeom prst="rect">
            <a:avLst/>
          </a:prstGeom>
        </p:spPr>
        <p:txBody>
          <a:bodyPr lIns="0" tIns="0" rIns="0" bIns="0" rtlCol="0" anchor="t">
            <a:spAutoFit/>
          </a:bodyPr>
          <a:lstStyle/>
          <a:p>
            <a:pPr>
              <a:lnSpc>
                <a:spcPts val="6999"/>
              </a:lnSpc>
            </a:pPr>
            <a:r>
              <a:rPr lang="en-US" sz="3499" dirty="0">
                <a:solidFill>
                  <a:schemeClr val="accent3"/>
                </a:solidFill>
                <a:latin typeface="DM Sans Bold"/>
              </a:rPr>
              <a:t>04</a:t>
            </a:r>
          </a:p>
        </p:txBody>
      </p:sp>
      <p:sp>
        <p:nvSpPr>
          <p:cNvPr id="16" name="Freeform 5">
            <a:extLst>
              <a:ext uri="{FF2B5EF4-FFF2-40B4-BE49-F238E27FC236}">
                <a16:creationId xmlns:a16="http://schemas.microsoft.com/office/drawing/2014/main" id="{FAE2A6C5-441E-49B6-9D7E-CAC582D6B52E}"/>
              </a:ext>
            </a:extLst>
          </p:cNvPr>
          <p:cNvSpPr/>
          <p:nvPr/>
        </p:nvSpPr>
        <p:spPr>
          <a:xfrm>
            <a:off x="12165022" y="1011403"/>
            <a:ext cx="6122974" cy="2085086"/>
          </a:xfrm>
          <a:custGeom>
            <a:avLst/>
            <a:gdLst/>
            <a:ahLst/>
            <a:cxnLst/>
            <a:rect l="l" t="t" r="r" b="b"/>
            <a:pathLst>
              <a:path w="691492" h="2775573">
                <a:moveTo>
                  <a:pt x="0" y="0"/>
                </a:moveTo>
                <a:lnTo>
                  <a:pt x="691492" y="0"/>
                </a:lnTo>
                <a:lnTo>
                  <a:pt x="691492" y="2775573"/>
                </a:lnTo>
                <a:lnTo>
                  <a:pt x="0" y="2775573"/>
                </a:lnTo>
                <a:close/>
              </a:path>
            </a:pathLst>
          </a:custGeom>
          <a:solidFill>
            <a:schemeClr val="accent3"/>
          </a:solidFill>
        </p:spPr>
        <p:txBody>
          <a:bodyPr/>
          <a:lstStyle/>
          <a:p>
            <a:endParaRPr lang="en-US" dirty="0"/>
          </a:p>
        </p:txBody>
      </p:sp>
      <p:grpSp>
        <p:nvGrpSpPr>
          <p:cNvPr id="14" name="Google Shape;8981;p63">
            <a:extLst>
              <a:ext uri="{FF2B5EF4-FFF2-40B4-BE49-F238E27FC236}">
                <a16:creationId xmlns:a16="http://schemas.microsoft.com/office/drawing/2014/main" id="{B97B4DA2-18FF-4181-B590-F997C4A7571C}"/>
              </a:ext>
            </a:extLst>
          </p:cNvPr>
          <p:cNvGrpSpPr/>
          <p:nvPr/>
        </p:nvGrpSpPr>
        <p:grpSpPr>
          <a:xfrm>
            <a:off x="2113989" y="1752812"/>
            <a:ext cx="762370" cy="719924"/>
            <a:chOff x="3952456" y="1524280"/>
            <a:chExt cx="370195" cy="300154"/>
          </a:xfrm>
          <a:solidFill>
            <a:schemeClr val="accent3"/>
          </a:solidFill>
        </p:grpSpPr>
        <p:sp>
          <p:nvSpPr>
            <p:cNvPr id="18" name="Google Shape;8982;p63">
              <a:extLst>
                <a:ext uri="{FF2B5EF4-FFF2-40B4-BE49-F238E27FC236}">
                  <a16:creationId xmlns:a16="http://schemas.microsoft.com/office/drawing/2014/main" id="{CBB36F3B-0C99-4F91-B896-9B7FADCC9878}"/>
                </a:ext>
              </a:extLst>
            </p:cNvPr>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983;p63">
              <a:extLst>
                <a:ext uri="{FF2B5EF4-FFF2-40B4-BE49-F238E27FC236}">
                  <a16:creationId xmlns:a16="http://schemas.microsoft.com/office/drawing/2014/main" id="{D8B1EDDB-DCDC-4CF7-893A-D8CF2E9A3B3B}"/>
                </a:ext>
              </a:extLst>
            </p:cNvPr>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984;p63">
              <a:extLst>
                <a:ext uri="{FF2B5EF4-FFF2-40B4-BE49-F238E27FC236}">
                  <a16:creationId xmlns:a16="http://schemas.microsoft.com/office/drawing/2014/main" id="{B2C6A3B5-49E0-4D1F-A663-26AEF6F70DA1}"/>
                </a:ext>
              </a:extLst>
            </p:cNvPr>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985;p63">
              <a:extLst>
                <a:ext uri="{FF2B5EF4-FFF2-40B4-BE49-F238E27FC236}">
                  <a16:creationId xmlns:a16="http://schemas.microsoft.com/office/drawing/2014/main" id="{99C3254F-5743-47D2-BCBB-F85B94671468}"/>
                </a:ext>
              </a:extLst>
            </p:cNvPr>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986;p63">
              <a:extLst>
                <a:ext uri="{FF2B5EF4-FFF2-40B4-BE49-F238E27FC236}">
                  <a16:creationId xmlns:a16="http://schemas.microsoft.com/office/drawing/2014/main" id="{74AAB9E1-F1E4-4517-9430-E047744A1FB7}"/>
                </a:ext>
              </a:extLst>
            </p:cNvPr>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987;p63">
              <a:extLst>
                <a:ext uri="{FF2B5EF4-FFF2-40B4-BE49-F238E27FC236}">
                  <a16:creationId xmlns:a16="http://schemas.microsoft.com/office/drawing/2014/main" id="{26821589-2EC2-4AFC-89CF-35E7A5035595}"/>
                </a:ext>
              </a:extLst>
            </p:cNvPr>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 name="Picture 9">
            <a:extLst>
              <a:ext uri="{FF2B5EF4-FFF2-40B4-BE49-F238E27FC236}">
                <a16:creationId xmlns:a16="http://schemas.microsoft.com/office/drawing/2014/main" id="{C3793239-0968-4D10-8BB7-5C20BD9A3DC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195191" y="1529232"/>
            <a:ext cx="4078395" cy="126059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7"/>
          <p:cNvSpPr/>
          <p:nvPr/>
        </p:nvSpPr>
        <p:spPr>
          <a:xfrm>
            <a:off x="0" y="9258300"/>
            <a:ext cx="18288000" cy="0"/>
          </a:xfrm>
          <a:prstGeom prst="line">
            <a:avLst/>
          </a:prstGeom>
          <a:ln w="28575" cap="flat">
            <a:solidFill>
              <a:srgbClr val="D9D9D9"/>
            </a:solidFill>
            <a:prstDash val="solid"/>
            <a:headEnd type="none" w="sm" len="sm"/>
            <a:tailEnd type="none" w="sm" len="sm"/>
          </a:ln>
        </p:spPr>
      </p:sp>
      <p:sp>
        <p:nvSpPr>
          <p:cNvPr id="9" name="AutoShape 9"/>
          <p:cNvSpPr/>
          <p:nvPr/>
        </p:nvSpPr>
        <p:spPr>
          <a:xfrm>
            <a:off x="0" y="1000125"/>
            <a:ext cx="18288000" cy="0"/>
          </a:xfrm>
          <a:prstGeom prst="line">
            <a:avLst/>
          </a:prstGeom>
          <a:ln w="28575" cap="flat">
            <a:solidFill>
              <a:srgbClr val="D9D9D9"/>
            </a:solidFill>
            <a:prstDash val="solid"/>
            <a:headEnd type="none" w="sm" len="sm"/>
            <a:tailEnd type="none" w="sm" len="sm"/>
          </a:ln>
        </p:spPr>
      </p:sp>
      <p:sp>
        <p:nvSpPr>
          <p:cNvPr id="10" name="Rectangle 9">
            <a:extLst>
              <a:ext uri="{FF2B5EF4-FFF2-40B4-BE49-F238E27FC236}">
                <a16:creationId xmlns:a16="http://schemas.microsoft.com/office/drawing/2014/main" id="{8918C70B-4726-4BE3-B31E-09292C940F12}"/>
              </a:ext>
            </a:extLst>
          </p:cNvPr>
          <p:cNvSpPr/>
          <p:nvPr/>
        </p:nvSpPr>
        <p:spPr>
          <a:xfrm>
            <a:off x="10078989" y="3102856"/>
            <a:ext cx="3296668" cy="1271367"/>
          </a:xfrm>
          <a:prstGeom prst="rect">
            <a:avLst/>
          </a:prstGeom>
          <a:solidFill>
            <a:schemeClr val="accent1">
              <a:lumMod val="50000"/>
            </a:schemeClr>
          </a:solidFill>
          <a:ln>
            <a:solidFill>
              <a:schemeClr val="tx2">
                <a:lumMod val="50000"/>
              </a:schemeClr>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3200" b="1" kern="100" dirty="0">
                <a:solidFill>
                  <a:schemeClr val="bg1"/>
                </a:solidFill>
                <a:effectLst/>
                <a:latin typeface="Georgia" panose="02040502050405020303" pitchFamily="18" charset="0"/>
                <a:ea typeface="DengXian" panose="02010600030101010101" pitchFamily="2" charset="-122"/>
                <a:cs typeface="Times New Roman" panose="02020603050405020304" pitchFamily="18" charset="0"/>
              </a:rPr>
              <a:t>Data Collection</a:t>
            </a:r>
          </a:p>
        </p:txBody>
      </p:sp>
      <p:sp>
        <p:nvSpPr>
          <p:cNvPr id="11" name="Rectangle 10">
            <a:extLst>
              <a:ext uri="{FF2B5EF4-FFF2-40B4-BE49-F238E27FC236}">
                <a16:creationId xmlns:a16="http://schemas.microsoft.com/office/drawing/2014/main" id="{1F242E60-EADD-4FB0-B91B-3C479292AED6}"/>
              </a:ext>
            </a:extLst>
          </p:cNvPr>
          <p:cNvSpPr/>
          <p:nvPr/>
        </p:nvSpPr>
        <p:spPr>
          <a:xfrm>
            <a:off x="10153704" y="5429852"/>
            <a:ext cx="3296668" cy="1282466"/>
          </a:xfrm>
          <a:prstGeom prst="rect">
            <a:avLst/>
          </a:prstGeom>
          <a:solidFill>
            <a:schemeClr val="accent4"/>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3200" b="1" kern="100" dirty="0">
                <a:solidFill>
                  <a:schemeClr val="bg1"/>
                </a:solidFill>
                <a:effectLst/>
                <a:latin typeface="Georgia" panose="02040502050405020303" pitchFamily="18" charset="0"/>
                <a:ea typeface="DengXian" panose="02010600030101010101" pitchFamily="2" charset="-122"/>
                <a:cs typeface="Times New Roman" panose="02020603050405020304" pitchFamily="18" charset="0"/>
              </a:rPr>
              <a:t>Data Pre-processing </a:t>
            </a:r>
          </a:p>
        </p:txBody>
      </p:sp>
      <p:sp>
        <p:nvSpPr>
          <p:cNvPr id="12" name="Rectangle 11">
            <a:extLst>
              <a:ext uri="{FF2B5EF4-FFF2-40B4-BE49-F238E27FC236}">
                <a16:creationId xmlns:a16="http://schemas.microsoft.com/office/drawing/2014/main" id="{6810655A-F825-424D-8EE6-8AF78D9BE9C5}"/>
              </a:ext>
            </a:extLst>
          </p:cNvPr>
          <p:cNvSpPr/>
          <p:nvPr/>
        </p:nvSpPr>
        <p:spPr>
          <a:xfrm>
            <a:off x="10166724" y="7859370"/>
            <a:ext cx="3296668" cy="1271367"/>
          </a:xfrm>
          <a:prstGeom prst="rect">
            <a:avLst/>
          </a:prstGeom>
          <a:solidFill>
            <a:schemeClr val="accent2"/>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3200" b="1" kern="100" dirty="0">
                <a:solidFill>
                  <a:schemeClr val="bg1"/>
                </a:solidFill>
                <a:effectLst/>
                <a:latin typeface="Georgia" panose="02040502050405020303" pitchFamily="18" charset="0"/>
                <a:ea typeface="DengXian" panose="02010600030101010101" pitchFamily="2" charset="-122"/>
                <a:cs typeface="Times New Roman" panose="02020603050405020304" pitchFamily="18" charset="0"/>
              </a:rPr>
              <a:t>Feature Extraction</a:t>
            </a:r>
          </a:p>
        </p:txBody>
      </p:sp>
      <p:sp>
        <p:nvSpPr>
          <p:cNvPr id="13" name="Rectangle 12">
            <a:extLst>
              <a:ext uri="{FF2B5EF4-FFF2-40B4-BE49-F238E27FC236}">
                <a16:creationId xmlns:a16="http://schemas.microsoft.com/office/drawing/2014/main" id="{9AA18D95-D4C4-4FBD-AC26-9F822ACB4118}"/>
              </a:ext>
            </a:extLst>
          </p:cNvPr>
          <p:cNvSpPr/>
          <p:nvPr/>
        </p:nvSpPr>
        <p:spPr>
          <a:xfrm>
            <a:off x="14718428" y="7861030"/>
            <a:ext cx="3264771" cy="1271367"/>
          </a:xfrm>
          <a:prstGeom prst="rect">
            <a:avLst/>
          </a:prstGeom>
          <a:solidFill>
            <a:schemeClr val="tx2">
              <a:lumMod val="60000"/>
              <a:lumOff val="40000"/>
            </a:schemeClr>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3200" b="1" kern="100" dirty="0">
                <a:solidFill>
                  <a:schemeClr val="bg1"/>
                </a:solidFill>
                <a:effectLst/>
                <a:latin typeface="Georgia" panose="02040502050405020303" pitchFamily="18" charset="0"/>
                <a:ea typeface="DengXian" panose="02010600030101010101" pitchFamily="2" charset="-122"/>
                <a:cs typeface="Times New Roman" panose="02020603050405020304" pitchFamily="18" charset="0"/>
              </a:rPr>
              <a:t>Model Training</a:t>
            </a:r>
          </a:p>
        </p:txBody>
      </p:sp>
      <p:sp>
        <p:nvSpPr>
          <p:cNvPr id="14" name="Rectangle 13">
            <a:extLst>
              <a:ext uri="{FF2B5EF4-FFF2-40B4-BE49-F238E27FC236}">
                <a16:creationId xmlns:a16="http://schemas.microsoft.com/office/drawing/2014/main" id="{C685569F-2ECB-41DC-82F0-0DBE742E5350}"/>
              </a:ext>
            </a:extLst>
          </p:cNvPr>
          <p:cNvSpPr/>
          <p:nvPr/>
        </p:nvSpPr>
        <p:spPr>
          <a:xfrm>
            <a:off x="14718428" y="5406249"/>
            <a:ext cx="3264771" cy="1271367"/>
          </a:xfrm>
          <a:prstGeom prst="rect">
            <a:avLst/>
          </a:prstGeom>
          <a:solidFill>
            <a:schemeClr val="accent3"/>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3200" b="1" kern="100" dirty="0">
                <a:solidFill>
                  <a:schemeClr val="bg1"/>
                </a:solidFill>
                <a:effectLst/>
                <a:latin typeface="Georgia" panose="02040502050405020303" pitchFamily="18" charset="0"/>
                <a:ea typeface="DengXian" panose="02010600030101010101" pitchFamily="2" charset="-122"/>
                <a:cs typeface="Times New Roman" panose="02020603050405020304" pitchFamily="18" charset="0"/>
              </a:rPr>
              <a:t>Model Evaluation</a:t>
            </a:r>
          </a:p>
        </p:txBody>
      </p:sp>
      <p:sp>
        <p:nvSpPr>
          <p:cNvPr id="15" name="Rectangle 14">
            <a:extLst>
              <a:ext uri="{FF2B5EF4-FFF2-40B4-BE49-F238E27FC236}">
                <a16:creationId xmlns:a16="http://schemas.microsoft.com/office/drawing/2014/main" id="{DA4375B8-5B05-4EC9-A7D6-BFEF033F03FE}"/>
              </a:ext>
            </a:extLst>
          </p:cNvPr>
          <p:cNvSpPr/>
          <p:nvPr/>
        </p:nvSpPr>
        <p:spPr>
          <a:xfrm>
            <a:off x="14613744" y="3102856"/>
            <a:ext cx="3369455" cy="1216303"/>
          </a:xfrm>
          <a:prstGeom prst="rect">
            <a:avLst/>
          </a:prstGeom>
          <a:solidFill>
            <a:schemeClr val="accent6">
              <a:lumMod val="75000"/>
            </a:schemeClr>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3200" b="1" kern="100" dirty="0">
                <a:solidFill>
                  <a:schemeClr val="bg1"/>
                </a:solidFill>
                <a:effectLst/>
                <a:latin typeface="Georgia" panose="02040502050405020303" pitchFamily="18" charset="0"/>
                <a:ea typeface="DengXian" panose="02010600030101010101" pitchFamily="2" charset="-122"/>
                <a:cs typeface="Times New Roman" panose="02020603050405020304" pitchFamily="18" charset="0"/>
              </a:rPr>
              <a:t>Compare Results</a:t>
            </a:r>
          </a:p>
        </p:txBody>
      </p:sp>
      <p:sp>
        <p:nvSpPr>
          <p:cNvPr id="86" name="Arrow: Right 85">
            <a:extLst>
              <a:ext uri="{FF2B5EF4-FFF2-40B4-BE49-F238E27FC236}">
                <a16:creationId xmlns:a16="http://schemas.microsoft.com/office/drawing/2014/main" id="{6720D60A-0B19-4D8A-A52F-FEF9D9CC6997}"/>
              </a:ext>
            </a:extLst>
          </p:cNvPr>
          <p:cNvSpPr/>
          <p:nvPr/>
        </p:nvSpPr>
        <p:spPr>
          <a:xfrm rot="5400000">
            <a:off x="11193959" y="4572056"/>
            <a:ext cx="1066727" cy="671062"/>
          </a:xfrm>
          <a:prstGeom prst="rightArrow">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Showcard Gothic" panose="04020904020102020604" pitchFamily="82" charset="0"/>
            </a:endParaRPr>
          </a:p>
        </p:txBody>
      </p:sp>
      <p:sp>
        <p:nvSpPr>
          <p:cNvPr id="87" name="Arrow: Right 86">
            <a:extLst>
              <a:ext uri="{FF2B5EF4-FFF2-40B4-BE49-F238E27FC236}">
                <a16:creationId xmlns:a16="http://schemas.microsoft.com/office/drawing/2014/main" id="{3B99B5E1-0DAD-4C5A-A676-4D1EF7078941}"/>
              </a:ext>
            </a:extLst>
          </p:cNvPr>
          <p:cNvSpPr/>
          <p:nvPr/>
        </p:nvSpPr>
        <p:spPr>
          <a:xfrm rot="5400000">
            <a:off x="11163696" y="6960215"/>
            <a:ext cx="1127253" cy="671062"/>
          </a:xfrm>
          <a:prstGeom prst="rightArrow">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Showcard Gothic" panose="04020904020102020604" pitchFamily="82" charset="0"/>
            </a:endParaRPr>
          </a:p>
        </p:txBody>
      </p:sp>
      <p:sp>
        <p:nvSpPr>
          <p:cNvPr id="88" name="Arrow: Right 87">
            <a:extLst>
              <a:ext uri="{FF2B5EF4-FFF2-40B4-BE49-F238E27FC236}">
                <a16:creationId xmlns:a16="http://schemas.microsoft.com/office/drawing/2014/main" id="{3ED30BA9-4865-4317-931A-0DF75B6009FA}"/>
              </a:ext>
            </a:extLst>
          </p:cNvPr>
          <p:cNvSpPr/>
          <p:nvPr/>
        </p:nvSpPr>
        <p:spPr>
          <a:xfrm>
            <a:off x="13487766" y="8159522"/>
            <a:ext cx="1230662" cy="671062"/>
          </a:xfrm>
          <a:prstGeom prst="rightArrow">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Showcard Gothic" panose="04020904020102020604" pitchFamily="82" charset="0"/>
            </a:endParaRPr>
          </a:p>
        </p:txBody>
      </p:sp>
      <p:sp>
        <p:nvSpPr>
          <p:cNvPr id="89" name="Arrow: Right 88">
            <a:extLst>
              <a:ext uri="{FF2B5EF4-FFF2-40B4-BE49-F238E27FC236}">
                <a16:creationId xmlns:a16="http://schemas.microsoft.com/office/drawing/2014/main" id="{6BC21C4A-34C7-49EF-B9C2-D21B75CF8740}"/>
              </a:ext>
            </a:extLst>
          </p:cNvPr>
          <p:cNvSpPr/>
          <p:nvPr/>
        </p:nvSpPr>
        <p:spPr>
          <a:xfrm rot="16200000">
            <a:off x="15625907" y="6919005"/>
            <a:ext cx="1153841" cy="671062"/>
          </a:xfrm>
          <a:prstGeom prst="rightArrow">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Showcard Gothic" panose="04020904020102020604" pitchFamily="82" charset="0"/>
            </a:endParaRPr>
          </a:p>
        </p:txBody>
      </p:sp>
      <p:sp>
        <p:nvSpPr>
          <p:cNvPr id="90" name="Arrow: Right 89">
            <a:extLst>
              <a:ext uri="{FF2B5EF4-FFF2-40B4-BE49-F238E27FC236}">
                <a16:creationId xmlns:a16="http://schemas.microsoft.com/office/drawing/2014/main" id="{5FC885BF-79AE-43B9-AE67-298ABB030CCC}"/>
              </a:ext>
            </a:extLst>
          </p:cNvPr>
          <p:cNvSpPr/>
          <p:nvPr/>
        </p:nvSpPr>
        <p:spPr>
          <a:xfrm rot="16200000">
            <a:off x="15722502" y="4522218"/>
            <a:ext cx="1036458" cy="671062"/>
          </a:xfrm>
          <a:prstGeom prst="rightArrow">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Showcard Gothic" panose="04020904020102020604" pitchFamily="82" charset="0"/>
            </a:endParaRPr>
          </a:p>
        </p:txBody>
      </p:sp>
      <p:cxnSp>
        <p:nvCxnSpPr>
          <p:cNvPr id="111" name="Straight Connector 110">
            <a:extLst>
              <a:ext uri="{FF2B5EF4-FFF2-40B4-BE49-F238E27FC236}">
                <a16:creationId xmlns:a16="http://schemas.microsoft.com/office/drawing/2014/main" id="{81B941F3-7183-4006-86F6-C12A331535D7}"/>
              </a:ext>
            </a:extLst>
          </p:cNvPr>
          <p:cNvCxnSpPr>
            <a:cxnSpLocks/>
          </p:cNvCxnSpPr>
          <p:nvPr/>
        </p:nvCxnSpPr>
        <p:spPr>
          <a:xfrm>
            <a:off x="609600" y="3009900"/>
            <a:ext cx="1689336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2" name="TextBox 111">
            <a:extLst>
              <a:ext uri="{FF2B5EF4-FFF2-40B4-BE49-F238E27FC236}">
                <a16:creationId xmlns:a16="http://schemas.microsoft.com/office/drawing/2014/main" id="{BC071348-0F44-4934-BCBF-D400A21587D5}"/>
              </a:ext>
            </a:extLst>
          </p:cNvPr>
          <p:cNvSpPr txBox="1"/>
          <p:nvPr/>
        </p:nvSpPr>
        <p:spPr>
          <a:xfrm>
            <a:off x="304801" y="3350034"/>
            <a:ext cx="8650946" cy="5262979"/>
          </a:xfrm>
          <a:prstGeom prst="rect">
            <a:avLst/>
          </a:prstGeom>
          <a:noFill/>
        </p:spPr>
        <p:txBody>
          <a:bodyPr wrap="square" rtlCol="0">
            <a:spAutoFit/>
          </a:bodyPr>
          <a:lstStyle/>
          <a:p>
            <a:pPr algn="just"/>
            <a:r>
              <a:rPr lang="en-US" sz="2800" dirty="0">
                <a:solidFill>
                  <a:schemeClr val="tx1">
                    <a:lumMod val="75000"/>
                    <a:lumOff val="25000"/>
                  </a:schemeClr>
                </a:solidFill>
                <a:latin typeface="DM Sans" panose="020B0604020202020204" charset="0"/>
              </a:rPr>
              <a:t>Here is my research work methodology:</a:t>
            </a:r>
          </a:p>
          <a:p>
            <a:pPr algn="just"/>
            <a:endParaRPr lang="en-US" sz="2800" dirty="0">
              <a:solidFill>
                <a:schemeClr val="tx1">
                  <a:lumMod val="75000"/>
                  <a:lumOff val="25000"/>
                </a:schemeClr>
              </a:solidFill>
              <a:latin typeface="DM Sans" panose="020B0604020202020204" charset="0"/>
            </a:endParaRPr>
          </a:p>
          <a:p>
            <a:pPr algn="just"/>
            <a:r>
              <a:rPr lang="en-US" sz="2800" dirty="0">
                <a:solidFill>
                  <a:schemeClr val="tx1">
                    <a:lumMod val="75000"/>
                    <a:lumOff val="25000"/>
                  </a:schemeClr>
                </a:solidFill>
                <a:latin typeface="DM Sans" panose="020B0604020202020204" charset="0"/>
              </a:rPr>
              <a:t>At first I collect Dataset from Kaggle. Then pre-process this text data through </a:t>
            </a:r>
            <a:r>
              <a:rPr lang="en-US" sz="2800" dirty="0" err="1">
                <a:solidFill>
                  <a:schemeClr val="tx1">
                    <a:lumMod val="75000"/>
                    <a:lumOff val="25000"/>
                  </a:schemeClr>
                </a:solidFill>
                <a:latin typeface="DM Sans" panose="020B0604020202020204" charset="0"/>
              </a:rPr>
              <a:t>wordopt</a:t>
            </a:r>
            <a:r>
              <a:rPr lang="en-US" sz="2800" dirty="0">
                <a:solidFill>
                  <a:schemeClr val="tx1">
                    <a:lumMod val="75000"/>
                    <a:lumOff val="25000"/>
                  </a:schemeClr>
                </a:solidFill>
                <a:latin typeface="DM Sans" panose="020B0604020202020204" charset="0"/>
              </a:rPr>
              <a:t> function and extract feature by TF-IDF vectorization.</a:t>
            </a:r>
          </a:p>
          <a:p>
            <a:pPr algn="just"/>
            <a:endParaRPr lang="en-US" sz="2800" dirty="0">
              <a:solidFill>
                <a:schemeClr val="tx1">
                  <a:lumMod val="75000"/>
                  <a:lumOff val="25000"/>
                </a:schemeClr>
              </a:solidFill>
              <a:latin typeface="DM Sans" panose="020B0604020202020204" charset="0"/>
            </a:endParaRPr>
          </a:p>
          <a:p>
            <a:pPr algn="just"/>
            <a:r>
              <a:rPr lang="en-US" sz="2800" dirty="0">
                <a:solidFill>
                  <a:schemeClr val="tx1">
                    <a:lumMod val="75000"/>
                    <a:lumOff val="25000"/>
                  </a:schemeClr>
                </a:solidFill>
                <a:latin typeface="DM Sans" panose="020B0604020202020204" charset="0"/>
              </a:rPr>
              <a:t>Then I train my model with 5 different machine learning algorithm. Finally I evaluate these model and compare their results.</a:t>
            </a:r>
          </a:p>
          <a:p>
            <a:pPr algn="just"/>
            <a:endParaRPr lang="en-US" sz="2800" dirty="0">
              <a:solidFill>
                <a:schemeClr val="tx1">
                  <a:lumMod val="75000"/>
                  <a:lumOff val="25000"/>
                </a:schemeClr>
              </a:solidFill>
              <a:latin typeface="DM Sans" panose="020B0604020202020204" charset="0"/>
            </a:endParaRPr>
          </a:p>
          <a:p>
            <a:pPr algn="just"/>
            <a:r>
              <a:rPr lang="en-US" sz="2800" dirty="0">
                <a:solidFill>
                  <a:schemeClr val="tx1">
                    <a:lumMod val="75000"/>
                    <a:lumOff val="25000"/>
                  </a:schemeClr>
                </a:solidFill>
                <a:latin typeface="DM Sans" panose="020B0604020202020204" charset="0"/>
              </a:rPr>
              <a:t>Let’s talk a little bit about this method in the following slides.</a:t>
            </a:r>
          </a:p>
        </p:txBody>
      </p:sp>
      <p:sp>
        <p:nvSpPr>
          <p:cNvPr id="113" name="Rectangle 112">
            <a:extLst>
              <a:ext uri="{FF2B5EF4-FFF2-40B4-BE49-F238E27FC236}">
                <a16:creationId xmlns:a16="http://schemas.microsoft.com/office/drawing/2014/main" id="{4FC7F3C5-4DD8-4233-AC02-566548D31237}"/>
              </a:ext>
            </a:extLst>
          </p:cNvPr>
          <p:cNvSpPr/>
          <p:nvPr/>
        </p:nvSpPr>
        <p:spPr>
          <a:xfrm>
            <a:off x="-1" y="556875"/>
            <a:ext cx="18287997" cy="2453026"/>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Georgia" panose="02040502050405020303" pitchFamily="18" charset="0"/>
              </a:rPr>
              <a:t> Methodology</a:t>
            </a:r>
          </a:p>
        </p:txBody>
      </p:sp>
      <p:grpSp>
        <p:nvGrpSpPr>
          <p:cNvPr id="24" name="Google Shape;6046;p60">
            <a:extLst>
              <a:ext uri="{FF2B5EF4-FFF2-40B4-BE49-F238E27FC236}">
                <a16:creationId xmlns:a16="http://schemas.microsoft.com/office/drawing/2014/main" id="{15F2F139-1005-4C87-ADA2-1999A3962BD8}"/>
              </a:ext>
            </a:extLst>
          </p:cNvPr>
          <p:cNvGrpSpPr/>
          <p:nvPr/>
        </p:nvGrpSpPr>
        <p:grpSpPr>
          <a:xfrm>
            <a:off x="3962400" y="589949"/>
            <a:ext cx="1981200" cy="2069465"/>
            <a:chOff x="5985650" y="2860025"/>
            <a:chExt cx="1396075" cy="1539775"/>
          </a:xfrm>
          <a:solidFill>
            <a:schemeClr val="bg1"/>
          </a:solidFill>
        </p:grpSpPr>
        <p:sp>
          <p:nvSpPr>
            <p:cNvPr id="25" name="Google Shape;6047;p60">
              <a:extLst>
                <a:ext uri="{FF2B5EF4-FFF2-40B4-BE49-F238E27FC236}">
                  <a16:creationId xmlns:a16="http://schemas.microsoft.com/office/drawing/2014/main" id="{333D9B40-C168-4187-B1C8-A9791CC86EB4}"/>
                </a:ext>
              </a:extLst>
            </p:cNvPr>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048;p60">
              <a:extLst>
                <a:ext uri="{FF2B5EF4-FFF2-40B4-BE49-F238E27FC236}">
                  <a16:creationId xmlns:a16="http://schemas.microsoft.com/office/drawing/2014/main" id="{DA7C6050-E981-490E-AEBC-D38B3BB46896}"/>
                </a:ext>
              </a:extLst>
            </p:cNvPr>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049;p60">
              <a:extLst>
                <a:ext uri="{FF2B5EF4-FFF2-40B4-BE49-F238E27FC236}">
                  <a16:creationId xmlns:a16="http://schemas.microsoft.com/office/drawing/2014/main" id="{8D42BB13-D2D4-460C-B9FD-B0B44F4B89E2}"/>
                </a:ext>
              </a:extLst>
            </p:cNvPr>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050;p60">
              <a:extLst>
                <a:ext uri="{FF2B5EF4-FFF2-40B4-BE49-F238E27FC236}">
                  <a16:creationId xmlns:a16="http://schemas.microsoft.com/office/drawing/2014/main" id="{2806633B-996D-469F-94DE-67A1DC414057}"/>
                </a:ext>
              </a:extLst>
            </p:cNvPr>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051;p60">
              <a:extLst>
                <a:ext uri="{FF2B5EF4-FFF2-40B4-BE49-F238E27FC236}">
                  <a16:creationId xmlns:a16="http://schemas.microsoft.com/office/drawing/2014/main" id="{AF78A2D3-E514-4ED4-95E9-41597CF2E623}"/>
                </a:ext>
              </a:extLst>
            </p:cNvPr>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052;p60">
              <a:extLst>
                <a:ext uri="{FF2B5EF4-FFF2-40B4-BE49-F238E27FC236}">
                  <a16:creationId xmlns:a16="http://schemas.microsoft.com/office/drawing/2014/main" id="{8053EE78-0966-4DFC-9EF5-2F7E29294689}"/>
                </a:ext>
              </a:extLst>
            </p:cNvPr>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053;p60">
              <a:extLst>
                <a:ext uri="{FF2B5EF4-FFF2-40B4-BE49-F238E27FC236}">
                  <a16:creationId xmlns:a16="http://schemas.microsoft.com/office/drawing/2014/main" id="{1FDEEC3D-D610-4577-95E8-C53E113A9375}"/>
                </a:ext>
              </a:extLst>
            </p:cNvPr>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054;p60">
              <a:extLst>
                <a:ext uri="{FF2B5EF4-FFF2-40B4-BE49-F238E27FC236}">
                  <a16:creationId xmlns:a16="http://schemas.microsoft.com/office/drawing/2014/main" id="{B9B0172C-509B-488C-A78C-356D8E83B6E0}"/>
                </a:ext>
              </a:extLst>
            </p:cNvPr>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055;p60">
              <a:extLst>
                <a:ext uri="{FF2B5EF4-FFF2-40B4-BE49-F238E27FC236}">
                  <a16:creationId xmlns:a16="http://schemas.microsoft.com/office/drawing/2014/main" id="{EF4842E3-33E5-480E-958B-D82E023B1563}"/>
                </a:ext>
              </a:extLst>
            </p:cNvPr>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056;p60">
              <a:extLst>
                <a:ext uri="{FF2B5EF4-FFF2-40B4-BE49-F238E27FC236}">
                  <a16:creationId xmlns:a16="http://schemas.microsoft.com/office/drawing/2014/main" id="{222B544A-9D74-40E8-A674-ADEB4C271160}"/>
                </a:ext>
              </a:extLst>
            </p:cNvPr>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057;p60">
              <a:extLst>
                <a:ext uri="{FF2B5EF4-FFF2-40B4-BE49-F238E27FC236}">
                  <a16:creationId xmlns:a16="http://schemas.microsoft.com/office/drawing/2014/main" id="{7B7AB9FA-3213-4F29-88B2-AC84D169269A}"/>
                </a:ext>
              </a:extLst>
            </p:cNvPr>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058;p60">
              <a:extLst>
                <a:ext uri="{FF2B5EF4-FFF2-40B4-BE49-F238E27FC236}">
                  <a16:creationId xmlns:a16="http://schemas.microsoft.com/office/drawing/2014/main" id="{25C48DD8-DB9D-4009-BADA-C59D24A4018C}"/>
                </a:ext>
              </a:extLst>
            </p:cNvPr>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059;p60">
              <a:extLst>
                <a:ext uri="{FF2B5EF4-FFF2-40B4-BE49-F238E27FC236}">
                  <a16:creationId xmlns:a16="http://schemas.microsoft.com/office/drawing/2014/main" id="{D91DE63C-AAD9-405C-8E8E-0367C921881C}"/>
                </a:ext>
              </a:extLst>
            </p:cNvPr>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060;p60">
              <a:extLst>
                <a:ext uri="{FF2B5EF4-FFF2-40B4-BE49-F238E27FC236}">
                  <a16:creationId xmlns:a16="http://schemas.microsoft.com/office/drawing/2014/main" id="{A9B73B35-8865-4E54-8E5A-AC40EF4F1552}"/>
                </a:ext>
              </a:extLst>
            </p:cNvPr>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061;p60">
              <a:extLst>
                <a:ext uri="{FF2B5EF4-FFF2-40B4-BE49-F238E27FC236}">
                  <a16:creationId xmlns:a16="http://schemas.microsoft.com/office/drawing/2014/main" id="{7B4F798D-030C-4E74-8C64-827FB070CE86}"/>
                </a:ext>
              </a:extLst>
            </p:cNvPr>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062;p60">
              <a:extLst>
                <a:ext uri="{FF2B5EF4-FFF2-40B4-BE49-F238E27FC236}">
                  <a16:creationId xmlns:a16="http://schemas.microsoft.com/office/drawing/2014/main" id="{A0BD5DA3-C206-4F3E-9ED7-53F905949A4A}"/>
                </a:ext>
              </a:extLst>
            </p:cNvPr>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063;p60">
              <a:extLst>
                <a:ext uri="{FF2B5EF4-FFF2-40B4-BE49-F238E27FC236}">
                  <a16:creationId xmlns:a16="http://schemas.microsoft.com/office/drawing/2014/main" id="{05D62A8E-C62D-4D9A-96ED-B535D258FFB5}"/>
                </a:ext>
              </a:extLst>
            </p:cNvPr>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064;p60">
              <a:extLst>
                <a:ext uri="{FF2B5EF4-FFF2-40B4-BE49-F238E27FC236}">
                  <a16:creationId xmlns:a16="http://schemas.microsoft.com/office/drawing/2014/main" id="{536DA246-F43C-4DE3-A86C-ECAB51D2EC77}"/>
                </a:ext>
              </a:extLst>
            </p:cNvPr>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065;p60">
              <a:extLst>
                <a:ext uri="{FF2B5EF4-FFF2-40B4-BE49-F238E27FC236}">
                  <a16:creationId xmlns:a16="http://schemas.microsoft.com/office/drawing/2014/main" id="{39E8E949-0A08-4D6B-BB9A-75FFE32A8A22}"/>
                </a:ext>
              </a:extLst>
            </p:cNvPr>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066;p60">
              <a:extLst>
                <a:ext uri="{FF2B5EF4-FFF2-40B4-BE49-F238E27FC236}">
                  <a16:creationId xmlns:a16="http://schemas.microsoft.com/office/drawing/2014/main" id="{714D0F72-1B9B-4CBC-8F69-9E46329CB34C}"/>
                </a:ext>
              </a:extLst>
            </p:cNvPr>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067;p60">
              <a:extLst>
                <a:ext uri="{FF2B5EF4-FFF2-40B4-BE49-F238E27FC236}">
                  <a16:creationId xmlns:a16="http://schemas.microsoft.com/office/drawing/2014/main" id="{51DF4A79-76BB-4B2A-9972-20DDB6B677B2}"/>
                </a:ext>
              </a:extLst>
            </p:cNvPr>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068;p60">
              <a:extLst>
                <a:ext uri="{FF2B5EF4-FFF2-40B4-BE49-F238E27FC236}">
                  <a16:creationId xmlns:a16="http://schemas.microsoft.com/office/drawing/2014/main" id="{CD3D6BAB-233A-4498-9F05-031AA7BD2153}"/>
                </a:ext>
              </a:extLst>
            </p:cNvPr>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069;p60">
              <a:extLst>
                <a:ext uri="{FF2B5EF4-FFF2-40B4-BE49-F238E27FC236}">
                  <a16:creationId xmlns:a16="http://schemas.microsoft.com/office/drawing/2014/main" id="{ED5337A3-8FB8-4222-BA4A-61C9A0D8D26F}"/>
                </a:ext>
              </a:extLst>
            </p:cNvPr>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070;p60">
              <a:extLst>
                <a:ext uri="{FF2B5EF4-FFF2-40B4-BE49-F238E27FC236}">
                  <a16:creationId xmlns:a16="http://schemas.microsoft.com/office/drawing/2014/main" id="{060C0904-79CD-4A61-B260-8EB07B1742FE}"/>
                </a:ext>
              </a:extLst>
            </p:cNvPr>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071;p60">
              <a:extLst>
                <a:ext uri="{FF2B5EF4-FFF2-40B4-BE49-F238E27FC236}">
                  <a16:creationId xmlns:a16="http://schemas.microsoft.com/office/drawing/2014/main" id="{46ADCF3C-67F8-49E3-B04E-A89140D22CDC}"/>
                </a:ext>
              </a:extLst>
            </p:cNvPr>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072;p60">
              <a:extLst>
                <a:ext uri="{FF2B5EF4-FFF2-40B4-BE49-F238E27FC236}">
                  <a16:creationId xmlns:a16="http://schemas.microsoft.com/office/drawing/2014/main" id="{E1DD6527-48D3-4D0A-9B45-6E04B6ADD9C7}"/>
                </a:ext>
              </a:extLst>
            </p:cNvPr>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073;p60">
              <a:extLst>
                <a:ext uri="{FF2B5EF4-FFF2-40B4-BE49-F238E27FC236}">
                  <a16:creationId xmlns:a16="http://schemas.microsoft.com/office/drawing/2014/main" id="{86A6F369-6EEF-4BF1-9787-F357FF3213E6}"/>
                </a:ext>
              </a:extLst>
            </p:cNvPr>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074;p60">
              <a:extLst>
                <a:ext uri="{FF2B5EF4-FFF2-40B4-BE49-F238E27FC236}">
                  <a16:creationId xmlns:a16="http://schemas.microsoft.com/office/drawing/2014/main" id="{358E6596-DE31-4CF7-B00B-BA8D9DF557DC}"/>
                </a:ext>
              </a:extLst>
            </p:cNvPr>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075;p60">
              <a:extLst>
                <a:ext uri="{FF2B5EF4-FFF2-40B4-BE49-F238E27FC236}">
                  <a16:creationId xmlns:a16="http://schemas.microsoft.com/office/drawing/2014/main" id="{2D2E9678-DCBC-4D1D-9ECB-D4CF31F4F4E1}"/>
                </a:ext>
              </a:extLst>
            </p:cNvPr>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076;p60">
              <a:extLst>
                <a:ext uri="{FF2B5EF4-FFF2-40B4-BE49-F238E27FC236}">
                  <a16:creationId xmlns:a16="http://schemas.microsoft.com/office/drawing/2014/main" id="{D1E9A069-4C5A-4F58-8527-A755A9A25B0F}"/>
                </a:ext>
              </a:extLst>
            </p:cNvPr>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077;p60">
              <a:extLst>
                <a:ext uri="{FF2B5EF4-FFF2-40B4-BE49-F238E27FC236}">
                  <a16:creationId xmlns:a16="http://schemas.microsoft.com/office/drawing/2014/main" id="{2F03AFC1-EE4C-4F51-AE85-5BE2ADDB9910}"/>
                </a:ext>
              </a:extLst>
            </p:cNvPr>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078;p60">
              <a:extLst>
                <a:ext uri="{FF2B5EF4-FFF2-40B4-BE49-F238E27FC236}">
                  <a16:creationId xmlns:a16="http://schemas.microsoft.com/office/drawing/2014/main" id="{97271B24-C07C-44F3-8C41-561AA53C18DA}"/>
                </a:ext>
              </a:extLst>
            </p:cNvPr>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ECA9EAA-7FB6-4B17-AAD6-B1D6521F3D03}"/>
              </a:ext>
            </a:extLst>
          </p:cNvPr>
          <p:cNvCxnSpPr>
            <a:cxnSpLocks/>
          </p:cNvCxnSpPr>
          <p:nvPr/>
        </p:nvCxnSpPr>
        <p:spPr>
          <a:xfrm>
            <a:off x="0" y="495298"/>
            <a:ext cx="1827559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D26F559D-B869-4104-8E21-51760AE198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5383" y="561750"/>
            <a:ext cx="12555277" cy="5033604"/>
          </a:xfrm>
          <a:prstGeom prst="rect">
            <a:avLst/>
          </a:prstGeom>
        </p:spPr>
      </p:pic>
      <p:cxnSp>
        <p:nvCxnSpPr>
          <p:cNvPr id="10" name="Straight Connector 9">
            <a:extLst>
              <a:ext uri="{FF2B5EF4-FFF2-40B4-BE49-F238E27FC236}">
                <a16:creationId xmlns:a16="http://schemas.microsoft.com/office/drawing/2014/main" id="{74377691-5866-43BD-BDE2-B1AFA15CF037}"/>
              </a:ext>
            </a:extLst>
          </p:cNvPr>
          <p:cNvCxnSpPr/>
          <p:nvPr/>
        </p:nvCxnSpPr>
        <p:spPr>
          <a:xfrm>
            <a:off x="0" y="9870560"/>
            <a:ext cx="18288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Flowchart: Document 12">
            <a:extLst>
              <a:ext uri="{FF2B5EF4-FFF2-40B4-BE49-F238E27FC236}">
                <a16:creationId xmlns:a16="http://schemas.microsoft.com/office/drawing/2014/main" id="{B5138D84-91FF-49AF-B1B5-E729EA843DCD}"/>
              </a:ext>
            </a:extLst>
          </p:cNvPr>
          <p:cNvSpPr/>
          <p:nvPr/>
        </p:nvSpPr>
        <p:spPr>
          <a:xfrm>
            <a:off x="177209" y="524538"/>
            <a:ext cx="5482859" cy="5033603"/>
          </a:xfrm>
          <a:prstGeom prst="flowChartDocumen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8800"/>
              </a:lnSpc>
            </a:pPr>
            <a:r>
              <a:rPr lang="en-US" sz="6000" dirty="0">
                <a:solidFill>
                  <a:schemeClr val="bg1"/>
                </a:solidFill>
                <a:latin typeface="Georgia" panose="02040502050405020303" pitchFamily="18" charset="0"/>
              </a:rPr>
              <a:t>         Dataset</a:t>
            </a:r>
            <a:endParaRPr lang="en-US" sz="1800" dirty="0">
              <a:solidFill>
                <a:schemeClr val="bg1"/>
              </a:solidFill>
              <a:latin typeface="DM Sans Bold"/>
            </a:endParaRPr>
          </a:p>
        </p:txBody>
      </p:sp>
      <p:cxnSp>
        <p:nvCxnSpPr>
          <p:cNvPr id="15" name="Straight Connector 14">
            <a:extLst>
              <a:ext uri="{FF2B5EF4-FFF2-40B4-BE49-F238E27FC236}">
                <a16:creationId xmlns:a16="http://schemas.microsoft.com/office/drawing/2014/main" id="{FE4E5EF9-FBF3-40CC-8C84-BC28AD0BDF7F}"/>
              </a:ext>
            </a:extLst>
          </p:cNvPr>
          <p:cNvCxnSpPr>
            <a:cxnSpLocks/>
          </p:cNvCxnSpPr>
          <p:nvPr/>
        </p:nvCxnSpPr>
        <p:spPr>
          <a:xfrm flipH="1">
            <a:off x="177209" y="0"/>
            <a:ext cx="1" cy="10287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B428742-7915-44F2-8FD9-4249E96A3454}"/>
              </a:ext>
            </a:extLst>
          </p:cNvPr>
          <p:cNvCxnSpPr>
            <a:cxnSpLocks/>
          </p:cNvCxnSpPr>
          <p:nvPr/>
        </p:nvCxnSpPr>
        <p:spPr>
          <a:xfrm>
            <a:off x="17907000" y="0"/>
            <a:ext cx="0" cy="10287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94CB42B-4C82-46AF-92B8-8A20BAD11FC1}"/>
              </a:ext>
            </a:extLst>
          </p:cNvPr>
          <p:cNvSpPr txBox="1"/>
          <p:nvPr/>
        </p:nvSpPr>
        <p:spPr>
          <a:xfrm>
            <a:off x="435934" y="6172250"/>
            <a:ext cx="17212341" cy="3416320"/>
          </a:xfrm>
          <a:prstGeom prst="rect">
            <a:avLst/>
          </a:prstGeom>
          <a:noFill/>
        </p:spPr>
        <p:txBody>
          <a:bodyPr wrap="square" rtlCol="0">
            <a:spAutoFit/>
          </a:bodyPr>
          <a:lstStyle/>
          <a:p>
            <a:pPr marL="457200" indent="-457200">
              <a:buFont typeface="Wingdings" panose="05000000000000000000" pitchFamily="2" charset="2"/>
              <a:buChar char="v"/>
            </a:pPr>
            <a:r>
              <a:rPr lang="en-US" sz="2400" dirty="0">
                <a:solidFill>
                  <a:schemeClr val="tx1">
                    <a:lumMod val="75000"/>
                    <a:lumOff val="25000"/>
                  </a:schemeClr>
                </a:solidFill>
                <a:latin typeface="DM Sans" panose="020B0604020202020204" charset="0"/>
              </a:rPr>
              <a:t>I have collected dataset from Kaggle which is a open source platform</a:t>
            </a:r>
            <a:r>
              <a:rPr lang="en-US" sz="2400" kern="100" dirty="0">
                <a:solidFill>
                  <a:schemeClr val="tx1">
                    <a:lumMod val="75000"/>
                    <a:lumOff val="25000"/>
                  </a:schemeClr>
                </a:solidFill>
                <a:latin typeface="DM Sans" panose="020B0604020202020204" charset="0"/>
                <a:ea typeface="DengXian" panose="02010600030101010101" pitchFamily="2" charset="-122"/>
              </a:rPr>
              <a:t>. The name of this dataset is Fake and Real news dataset which </a:t>
            </a:r>
            <a:r>
              <a:rPr lang="en-US" sz="2400" dirty="0">
                <a:solidFill>
                  <a:schemeClr val="tx1">
                    <a:lumMod val="75000"/>
                    <a:lumOff val="25000"/>
                  </a:schemeClr>
                </a:solidFill>
                <a:latin typeface="DM Sans" panose="020B0604020202020204" charset="0"/>
              </a:rPr>
              <a:t>was share by </a:t>
            </a:r>
            <a:r>
              <a:rPr lang="en-US" sz="2400" kern="100" dirty="0">
                <a:solidFill>
                  <a:schemeClr val="tx1">
                    <a:lumMod val="75000"/>
                    <a:lumOff val="25000"/>
                  </a:schemeClr>
                </a:solidFill>
                <a:effectLst/>
                <a:latin typeface="DM Sans" panose="020B0604020202020204" charset="0"/>
                <a:ea typeface="DengXian" panose="02010600030101010101" pitchFamily="2" charset="-122"/>
              </a:rPr>
              <a:t>Clément </a:t>
            </a:r>
            <a:r>
              <a:rPr lang="en-US" sz="2400" kern="100" dirty="0" err="1">
                <a:solidFill>
                  <a:schemeClr val="tx1">
                    <a:lumMod val="75000"/>
                    <a:lumOff val="25000"/>
                  </a:schemeClr>
                </a:solidFill>
                <a:effectLst/>
                <a:latin typeface="DM Sans" panose="020B0604020202020204" charset="0"/>
                <a:ea typeface="DengXian" panose="02010600030101010101" pitchFamily="2" charset="-122"/>
              </a:rPr>
              <a:t>Bisaillon</a:t>
            </a:r>
            <a:r>
              <a:rPr lang="en-US" sz="2400" kern="100" dirty="0">
                <a:solidFill>
                  <a:schemeClr val="tx1">
                    <a:lumMod val="75000"/>
                    <a:lumOff val="25000"/>
                  </a:schemeClr>
                </a:solidFill>
                <a:effectLst/>
                <a:latin typeface="DM Sans" panose="020B0604020202020204" charset="0"/>
                <a:ea typeface="DengXian" panose="02010600030101010101" pitchFamily="2" charset="-122"/>
              </a:rPr>
              <a:t>. </a:t>
            </a:r>
          </a:p>
          <a:p>
            <a:pPr marL="457200" indent="-457200">
              <a:buFont typeface="Wingdings" panose="05000000000000000000" pitchFamily="2" charset="2"/>
              <a:buChar char="v"/>
            </a:pPr>
            <a:endParaRPr lang="en-US" sz="2400" kern="100" dirty="0">
              <a:solidFill>
                <a:schemeClr val="tx1">
                  <a:lumMod val="75000"/>
                  <a:lumOff val="25000"/>
                </a:schemeClr>
              </a:solidFill>
              <a:latin typeface="DM Sans" panose="020B0604020202020204" charset="0"/>
              <a:ea typeface="DengXian" panose="02010600030101010101" pitchFamily="2" charset="-122"/>
            </a:endParaRPr>
          </a:p>
          <a:p>
            <a:pPr marL="457200" indent="-457200">
              <a:buFont typeface="Wingdings" panose="05000000000000000000" pitchFamily="2" charset="2"/>
              <a:buChar char="v"/>
            </a:pPr>
            <a:r>
              <a:rPr lang="en-US" sz="2400" kern="100" dirty="0">
                <a:solidFill>
                  <a:schemeClr val="tx1">
                    <a:lumMod val="75000"/>
                    <a:lumOff val="25000"/>
                  </a:schemeClr>
                </a:solidFill>
                <a:effectLst/>
                <a:latin typeface="DM Sans" panose="020B0604020202020204" charset="0"/>
                <a:ea typeface="DengXian" panose="02010600030101010101" pitchFamily="2" charset="-122"/>
              </a:rPr>
              <a:t>The dataset consist of two csv file one is “Fake.csv” and another one is “True.csv”.  This dataset has four column title, text, subject, date.</a:t>
            </a:r>
            <a:endParaRPr lang="en-US" sz="2400" kern="100" dirty="0">
              <a:solidFill>
                <a:schemeClr val="tx1">
                  <a:lumMod val="75000"/>
                  <a:lumOff val="25000"/>
                </a:schemeClr>
              </a:solidFill>
              <a:latin typeface="DM Sans" panose="020B0604020202020204" charset="0"/>
              <a:ea typeface="DengXian" panose="02010600030101010101" pitchFamily="2" charset="-122"/>
            </a:endParaRPr>
          </a:p>
          <a:p>
            <a:pPr marL="457200" indent="-457200">
              <a:buFont typeface="Wingdings" panose="05000000000000000000" pitchFamily="2" charset="2"/>
              <a:buChar char="v"/>
            </a:pPr>
            <a:endParaRPr lang="en-US" sz="2400" kern="100" dirty="0">
              <a:solidFill>
                <a:schemeClr val="tx1">
                  <a:lumMod val="75000"/>
                  <a:lumOff val="25000"/>
                </a:schemeClr>
              </a:solidFill>
              <a:effectLst/>
              <a:latin typeface="DM Sans" panose="020B0604020202020204" charset="0"/>
              <a:ea typeface="DengXian" panose="02010600030101010101" pitchFamily="2" charset="-122"/>
            </a:endParaRPr>
          </a:p>
          <a:p>
            <a:pPr marL="457200" indent="-457200">
              <a:buFont typeface="Wingdings" panose="05000000000000000000" pitchFamily="2" charset="2"/>
              <a:buChar char="v"/>
            </a:pPr>
            <a:r>
              <a:rPr lang="en-US" sz="2400" kern="100" dirty="0">
                <a:solidFill>
                  <a:schemeClr val="tx1">
                    <a:lumMod val="75000"/>
                    <a:lumOff val="25000"/>
                  </a:schemeClr>
                </a:solidFill>
                <a:effectLst/>
                <a:latin typeface="DM Sans" panose="020B0604020202020204" charset="0"/>
                <a:ea typeface="DengXian" panose="02010600030101010101" pitchFamily="2" charset="-122"/>
              </a:rPr>
              <a:t>In total this dataset contain more than 44,000 news article’s where fake news is 23,481 and the real news is 21,417. From this graph we can see that the fake news is 52.3% and real news is 47.7%.</a:t>
            </a:r>
          </a:p>
          <a:p>
            <a:r>
              <a:rPr lang="en-US" sz="2400" kern="100" dirty="0">
                <a:solidFill>
                  <a:schemeClr val="tx1">
                    <a:lumMod val="75000"/>
                    <a:lumOff val="25000"/>
                  </a:schemeClr>
                </a:solidFill>
                <a:effectLst/>
                <a:latin typeface="DM Sans" panose="020B0604020202020204" charset="0"/>
                <a:ea typeface="DengXian" panose="02010600030101010101" pitchFamily="2" charset="-122"/>
              </a:rPr>
              <a:t> </a:t>
            </a:r>
            <a:endParaRPr lang="en-US" sz="2400" dirty="0">
              <a:solidFill>
                <a:schemeClr val="tx1">
                  <a:lumMod val="75000"/>
                  <a:lumOff val="25000"/>
                </a:schemeClr>
              </a:solidFill>
              <a:latin typeface="DM Sans" panose="020B0604020202020204" charset="0"/>
            </a:endParaRPr>
          </a:p>
        </p:txBody>
      </p:sp>
      <p:grpSp>
        <p:nvGrpSpPr>
          <p:cNvPr id="9" name="Google Shape;16337;p68">
            <a:extLst>
              <a:ext uri="{FF2B5EF4-FFF2-40B4-BE49-F238E27FC236}">
                <a16:creationId xmlns:a16="http://schemas.microsoft.com/office/drawing/2014/main" id="{1102D3B3-DA07-4AA2-B858-917751E860FB}"/>
              </a:ext>
            </a:extLst>
          </p:cNvPr>
          <p:cNvGrpSpPr/>
          <p:nvPr/>
        </p:nvGrpSpPr>
        <p:grpSpPr>
          <a:xfrm>
            <a:off x="609600" y="1634347"/>
            <a:ext cx="1676398" cy="2137554"/>
            <a:chOff x="6093907" y="2461832"/>
            <a:chExt cx="364441" cy="339091"/>
          </a:xfrm>
        </p:grpSpPr>
        <p:sp>
          <p:nvSpPr>
            <p:cNvPr id="11" name="Google Shape;16338;p68">
              <a:extLst>
                <a:ext uri="{FF2B5EF4-FFF2-40B4-BE49-F238E27FC236}">
                  <a16:creationId xmlns:a16="http://schemas.microsoft.com/office/drawing/2014/main" id="{82D9B614-BD8B-42D8-9087-59C3CF8207BA}"/>
                </a:ext>
              </a:extLst>
            </p:cNvPr>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chemeClr val="accent5">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6339;p68">
              <a:extLst>
                <a:ext uri="{FF2B5EF4-FFF2-40B4-BE49-F238E27FC236}">
                  <a16:creationId xmlns:a16="http://schemas.microsoft.com/office/drawing/2014/main" id="{607261F7-F576-4864-ADD4-A9ADE52297AC}"/>
                </a:ext>
              </a:extLst>
            </p:cNvPr>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340;p68">
              <a:extLst>
                <a:ext uri="{FF2B5EF4-FFF2-40B4-BE49-F238E27FC236}">
                  <a16:creationId xmlns:a16="http://schemas.microsoft.com/office/drawing/2014/main" id="{E3D0CCC9-1CA5-4103-AB9B-13636ADDA1D6}"/>
                </a:ext>
              </a:extLst>
            </p:cNvPr>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chemeClr val="accent2">
                <a:lumMod val="20000"/>
                <a:lumOff val="80000"/>
              </a:schemeClr>
            </a:solidFill>
            <a:ln>
              <a:solidFill>
                <a:schemeClr val="accent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341;p68">
              <a:extLst>
                <a:ext uri="{FF2B5EF4-FFF2-40B4-BE49-F238E27FC236}">
                  <a16:creationId xmlns:a16="http://schemas.microsoft.com/office/drawing/2014/main" id="{53999923-0948-43E2-8CDD-8CD20E2E30D1}"/>
                </a:ext>
              </a:extLst>
            </p:cNvPr>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chemeClr val="accent6">
                <a:lumMod val="60000"/>
                <a:lumOff val="40000"/>
              </a:schemeClr>
            </a:solid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6342;p68">
              <a:extLst>
                <a:ext uri="{FF2B5EF4-FFF2-40B4-BE49-F238E27FC236}">
                  <a16:creationId xmlns:a16="http://schemas.microsoft.com/office/drawing/2014/main" id="{1AFD2D61-125C-4C1D-AE95-21FCE297B719}"/>
                </a:ext>
              </a:extLst>
            </p:cNvPr>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343;p68">
              <a:extLst>
                <a:ext uri="{FF2B5EF4-FFF2-40B4-BE49-F238E27FC236}">
                  <a16:creationId xmlns:a16="http://schemas.microsoft.com/office/drawing/2014/main" id="{43471208-9BF7-4EDB-8205-C9E72AB02A2F}"/>
                </a:ext>
              </a:extLst>
            </p:cNvPr>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chemeClr val="bg1">
                <a:lumMod val="75000"/>
              </a:schemeClr>
            </a:solid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344;p68">
              <a:extLst>
                <a:ext uri="{FF2B5EF4-FFF2-40B4-BE49-F238E27FC236}">
                  <a16:creationId xmlns:a16="http://schemas.microsoft.com/office/drawing/2014/main" id="{E61F005C-4756-49EC-914E-E9BD1A6DD933}"/>
                </a:ext>
              </a:extLst>
            </p:cNvPr>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345;p68">
              <a:extLst>
                <a:ext uri="{FF2B5EF4-FFF2-40B4-BE49-F238E27FC236}">
                  <a16:creationId xmlns:a16="http://schemas.microsoft.com/office/drawing/2014/main" id="{7FDA0CD0-BAF6-48CF-B9AE-E9D8206D42CA}"/>
                </a:ext>
              </a:extLst>
            </p:cNvPr>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chemeClr val="bg1"/>
            </a:solid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16346;p68">
              <a:extLst>
                <a:ext uri="{FF2B5EF4-FFF2-40B4-BE49-F238E27FC236}">
                  <a16:creationId xmlns:a16="http://schemas.microsoft.com/office/drawing/2014/main" id="{D2BF62F8-169B-4BDC-9CB9-74A1FB1166B7}"/>
                </a:ext>
              </a:extLst>
            </p:cNvPr>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chemeClr val="accent2"/>
            </a:solid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347;p68">
              <a:extLst>
                <a:ext uri="{FF2B5EF4-FFF2-40B4-BE49-F238E27FC236}">
                  <a16:creationId xmlns:a16="http://schemas.microsoft.com/office/drawing/2014/main" id="{4B48CDA9-5482-4FBD-A928-5261287E9AA0}"/>
                </a:ext>
              </a:extLst>
            </p:cNvPr>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3455612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1" y="1028700"/>
            <a:ext cx="9401174" cy="3786739"/>
          </a:xfrm>
          <a:custGeom>
            <a:avLst/>
            <a:gdLst/>
            <a:ahLst/>
            <a:cxnLst/>
            <a:rect l="l" t="t" r="r" b="b"/>
            <a:pathLst>
              <a:path w="6345082" h="2765969">
                <a:moveTo>
                  <a:pt x="0" y="0"/>
                </a:moveTo>
                <a:lnTo>
                  <a:pt x="6345082" y="0"/>
                </a:lnTo>
                <a:lnTo>
                  <a:pt x="6345082" y="2765969"/>
                </a:lnTo>
                <a:lnTo>
                  <a:pt x="0" y="2765969"/>
                </a:lnTo>
                <a:close/>
              </a:path>
            </a:pathLst>
          </a:custGeom>
          <a:solidFill>
            <a:schemeClr val="accent5">
              <a:lumMod val="75000"/>
            </a:schemeClr>
          </a:solidFill>
        </p:spPr>
      </p:sp>
      <p:sp>
        <p:nvSpPr>
          <p:cNvPr id="5" name="TextBox 5"/>
          <p:cNvSpPr txBox="1"/>
          <p:nvPr/>
        </p:nvSpPr>
        <p:spPr>
          <a:xfrm>
            <a:off x="1132792" y="1987646"/>
            <a:ext cx="8000999" cy="2267993"/>
          </a:xfrm>
          <a:prstGeom prst="rect">
            <a:avLst/>
          </a:prstGeom>
        </p:spPr>
        <p:txBody>
          <a:bodyPr wrap="square" lIns="0" tIns="0" rIns="0" bIns="0" rtlCol="0" anchor="t">
            <a:spAutoFit/>
          </a:bodyPr>
          <a:lstStyle/>
          <a:p>
            <a:pPr algn="ctr">
              <a:lnSpc>
                <a:spcPts val="8800"/>
              </a:lnSpc>
            </a:pPr>
            <a:r>
              <a:rPr lang="en-US" sz="8000" dirty="0">
                <a:solidFill>
                  <a:srgbClr val="FFFFFF"/>
                </a:solidFill>
                <a:latin typeface="DM Sans Bold"/>
              </a:rPr>
              <a:t>Data </a:t>
            </a:r>
          </a:p>
          <a:p>
            <a:pPr algn="ctr">
              <a:lnSpc>
                <a:spcPts val="8800"/>
              </a:lnSpc>
            </a:pPr>
            <a:r>
              <a:rPr lang="en-US" sz="8000" dirty="0">
                <a:solidFill>
                  <a:srgbClr val="FFFFFF"/>
                </a:solidFill>
                <a:latin typeface="DM Sans Bold"/>
              </a:rPr>
              <a:t>Pre-processing</a:t>
            </a:r>
          </a:p>
        </p:txBody>
      </p:sp>
      <p:sp>
        <p:nvSpPr>
          <p:cNvPr id="6" name="AutoShape 6"/>
          <p:cNvSpPr/>
          <p:nvPr/>
        </p:nvSpPr>
        <p:spPr>
          <a:xfrm>
            <a:off x="0" y="9229725"/>
            <a:ext cx="18288000" cy="0"/>
          </a:xfrm>
          <a:prstGeom prst="line">
            <a:avLst/>
          </a:prstGeom>
          <a:ln w="28575" cap="flat">
            <a:solidFill>
              <a:srgbClr val="D9D9D9"/>
            </a:solidFill>
            <a:prstDash val="solid"/>
            <a:headEnd type="none" w="sm" len="sm"/>
            <a:tailEnd type="none" w="sm" len="sm"/>
          </a:ln>
        </p:spPr>
      </p:sp>
      <p:sp>
        <p:nvSpPr>
          <p:cNvPr id="7" name="AutoShape 7"/>
          <p:cNvSpPr/>
          <p:nvPr/>
        </p:nvSpPr>
        <p:spPr>
          <a:xfrm flipV="1">
            <a:off x="9386888" y="3652089"/>
            <a:ext cx="8886824" cy="0"/>
          </a:xfrm>
          <a:prstGeom prst="line">
            <a:avLst/>
          </a:prstGeom>
          <a:ln w="28575" cap="flat">
            <a:solidFill>
              <a:srgbClr val="D9D9D9"/>
            </a:solidFill>
            <a:prstDash val="solid"/>
            <a:headEnd type="none" w="sm" len="sm"/>
            <a:tailEnd type="none" w="sm" len="sm"/>
          </a:ln>
        </p:spPr>
      </p:sp>
      <p:sp>
        <p:nvSpPr>
          <p:cNvPr id="8" name="AutoShape 8"/>
          <p:cNvSpPr/>
          <p:nvPr/>
        </p:nvSpPr>
        <p:spPr>
          <a:xfrm rot="-5400000">
            <a:off x="5293519" y="5122069"/>
            <a:ext cx="8186738" cy="0"/>
          </a:xfrm>
          <a:prstGeom prst="line">
            <a:avLst/>
          </a:prstGeom>
          <a:ln w="28575" cap="flat">
            <a:solidFill>
              <a:srgbClr val="D9D9D9"/>
            </a:solidFill>
            <a:prstDash val="solid"/>
            <a:headEnd type="none" w="sm" len="sm"/>
            <a:tailEnd type="none" w="sm" len="sm"/>
          </a:ln>
        </p:spPr>
      </p:sp>
      <p:sp>
        <p:nvSpPr>
          <p:cNvPr id="9" name="TextBox 9"/>
          <p:cNvSpPr txBox="1"/>
          <p:nvPr/>
        </p:nvSpPr>
        <p:spPr>
          <a:xfrm>
            <a:off x="11582400" y="4066405"/>
            <a:ext cx="5197999" cy="501650"/>
          </a:xfrm>
          <a:prstGeom prst="rect">
            <a:avLst/>
          </a:prstGeom>
        </p:spPr>
        <p:txBody>
          <a:bodyPr lIns="0" tIns="0" rIns="0" bIns="0" rtlCol="0" anchor="t">
            <a:spAutoFit/>
          </a:bodyPr>
          <a:lstStyle/>
          <a:p>
            <a:pPr algn="ctr">
              <a:lnSpc>
                <a:spcPts val="3849"/>
              </a:lnSpc>
            </a:pPr>
            <a:r>
              <a:rPr lang="en-US" sz="3499" dirty="0">
                <a:solidFill>
                  <a:schemeClr val="tx2"/>
                </a:solidFill>
                <a:latin typeface="DM Sans Bold"/>
              </a:rPr>
              <a:t>Data transformation</a:t>
            </a:r>
          </a:p>
        </p:txBody>
      </p:sp>
      <p:sp>
        <p:nvSpPr>
          <p:cNvPr id="10" name="AutoShape 10"/>
          <p:cNvSpPr/>
          <p:nvPr/>
        </p:nvSpPr>
        <p:spPr>
          <a:xfrm>
            <a:off x="9401175" y="1028700"/>
            <a:ext cx="9039225" cy="0"/>
          </a:xfrm>
          <a:prstGeom prst="line">
            <a:avLst/>
          </a:prstGeom>
          <a:ln w="28575" cap="flat">
            <a:solidFill>
              <a:srgbClr val="D9D9D9"/>
            </a:solidFill>
            <a:prstDash val="solid"/>
            <a:headEnd type="none" w="sm" len="sm"/>
            <a:tailEnd type="none" w="sm" len="sm"/>
          </a:ln>
        </p:spPr>
      </p:sp>
      <p:sp>
        <p:nvSpPr>
          <p:cNvPr id="11" name="TextBox 11"/>
          <p:cNvSpPr txBox="1"/>
          <p:nvPr/>
        </p:nvSpPr>
        <p:spPr>
          <a:xfrm>
            <a:off x="2031014" y="5685460"/>
            <a:ext cx="4829468" cy="501650"/>
          </a:xfrm>
          <a:prstGeom prst="rect">
            <a:avLst/>
          </a:prstGeom>
        </p:spPr>
        <p:txBody>
          <a:bodyPr lIns="0" tIns="0" rIns="0" bIns="0" rtlCol="0" anchor="t">
            <a:spAutoFit/>
          </a:bodyPr>
          <a:lstStyle/>
          <a:p>
            <a:pPr algn="ctr">
              <a:lnSpc>
                <a:spcPts val="3849"/>
              </a:lnSpc>
            </a:pPr>
            <a:r>
              <a:rPr lang="en-US" sz="3499" dirty="0">
                <a:solidFill>
                  <a:schemeClr val="tx2"/>
                </a:solidFill>
                <a:latin typeface="DM Sans Bold"/>
              </a:rPr>
              <a:t>Data Integration</a:t>
            </a:r>
          </a:p>
        </p:txBody>
      </p:sp>
      <p:sp>
        <p:nvSpPr>
          <p:cNvPr id="12" name="TextBox 12"/>
          <p:cNvSpPr txBox="1"/>
          <p:nvPr/>
        </p:nvSpPr>
        <p:spPr>
          <a:xfrm>
            <a:off x="142200" y="6563662"/>
            <a:ext cx="8991591" cy="2585323"/>
          </a:xfrm>
          <a:prstGeom prst="rect">
            <a:avLst/>
          </a:prstGeom>
        </p:spPr>
        <p:txBody>
          <a:bodyPr wrap="square" lIns="0" tIns="0" rIns="0" bIns="0" rtlCol="0" anchor="t">
            <a:spAutoFit/>
          </a:bodyPr>
          <a:lstStyle/>
          <a:p>
            <a:pPr marL="0" marR="0" algn="just">
              <a:spcBef>
                <a:spcPts val="0"/>
              </a:spcBef>
              <a:spcAft>
                <a:spcPts val="0"/>
              </a:spcAft>
            </a:pP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In this process </a:t>
            </a:r>
            <a:r>
              <a:rPr lang="en-US" sz="2400" kern="100" dirty="0">
                <a:solidFill>
                  <a:schemeClr val="tx1">
                    <a:lumMod val="75000"/>
                    <a:lumOff val="25000"/>
                  </a:schemeClr>
                </a:solidFill>
                <a:latin typeface="DM Sans" panose="020B0604020202020204" charset="0"/>
                <a:ea typeface="DengXian" panose="02010600030101010101" pitchFamily="2" charset="-122"/>
                <a:cs typeface="Times New Roman" panose="02020603050405020304" pitchFamily="18" charset="0"/>
              </a:rPr>
              <a:t>I</a:t>
            </a: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label my dataset because my dataset wasn’t labeled before. “Fake.csv” which I label as “0” and “real.csv” which I label as “1”. And then I merge this two datasets in one data frame with the help of the Panda library. After that I removed columns that are not required like title, subject, and date. </a:t>
            </a:r>
          </a:p>
          <a:p>
            <a:pPr marL="0" marR="0" algn="just">
              <a:spcBef>
                <a:spcPts val="0"/>
              </a:spcBef>
              <a:spcAft>
                <a:spcPts val="0"/>
              </a:spcAft>
            </a:pP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a:t>
            </a:r>
          </a:p>
        </p:txBody>
      </p:sp>
      <p:sp>
        <p:nvSpPr>
          <p:cNvPr id="13" name="TextBox 13"/>
          <p:cNvSpPr txBox="1"/>
          <p:nvPr/>
        </p:nvSpPr>
        <p:spPr>
          <a:xfrm>
            <a:off x="9610233" y="5124906"/>
            <a:ext cx="8429613" cy="3468194"/>
          </a:xfrm>
          <a:prstGeom prst="rect">
            <a:avLst/>
          </a:prstGeom>
        </p:spPr>
        <p:txBody>
          <a:bodyPr wrap="square" lIns="0" tIns="0" rIns="0" bIns="0" rtlCol="0" anchor="t">
            <a:spAutoFit/>
          </a:bodyPr>
          <a:lstStyle/>
          <a:p>
            <a:pPr marL="0" marR="0" algn="just">
              <a:spcBef>
                <a:spcPts val="0"/>
              </a:spcBef>
              <a:spcAft>
                <a:spcPts val="0"/>
              </a:spcAft>
            </a:pPr>
            <a:r>
              <a:rPr lang="en-US" sz="2400" kern="100" dirty="0">
                <a:solidFill>
                  <a:schemeClr val="tx1">
                    <a:lumMod val="75000"/>
                    <a:lumOff val="25000"/>
                  </a:schemeClr>
                </a:solidFill>
                <a:latin typeface="DM Sans" panose="020B0604020202020204" charset="0"/>
                <a:ea typeface="DengXian" panose="02010600030101010101" pitchFamily="2" charset="-122"/>
                <a:cs typeface="Times New Roman" panose="02020603050405020304" pitchFamily="18" charset="0"/>
              </a:rPr>
              <a:t>I</a:t>
            </a: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used the </a:t>
            </a:r>
            <a:r>
              <a:rPr lang="en-US" sz="2400" kern="100" dirty="0" err="1">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wordopt</a:t>
            </a: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function to process the text data according to the following steps:</a:t>
            </a:r>
          </a:p>
          <a:p>
            <a:pPr marL="0" marR="0" algn="just">
              <a:spcBef>
                <a:spcPts val="0"/>
              </a:spcBef>
              <a:spcAft>
                <a:spcPts val="0"/>
              </a:spcAft>
            </a:pP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a:t>
            </a:r>
          </a:p>
          <a:p>
            <a:pPr marL="342900" marR="0" lvl="0" indent="-342900">
              <a:lnSpc>
                <a:spcPct val="107000"/>
              </a:lnSpc>
              <a:spcBef>
                <a:spcPts val="0"/>
              </a:spcBef>
              <a:spcAft>
                <a:spcPts val="0"/>
              </a:spcAft>
              <a:buFont typeface="Times New Roman" panose="02020603050405020304" pitchFamily="18" charset="0"/>
              <a:buChar char="•"/>
            </a:pP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The news article's characters are all transformed into lowercase letters.</a:t>
            </a:r>
          </a:p>
          <a:p>
            <a:pPr marL="342900" marR="0" lvl="0" indent="-342900">
              <a:lnSpc>
                <a:spcPct val="107000"/>
              </a:lnSpc>
              <a:spcBef>
                <a:spcPts val="0"/>
              </a:spcBef>
              <a:spcAft>
                <a:spcPts val="0"/>
              </a:spcAft>
              <a:buFont typeface="Times New Roman" panose="02020603050405020304" pitchFamily="18" charset="0"/>
              <a:buChar char="•"/>
            </a:pPr>
            <a:r>
              <a:rPr lang="en-US" sz="2400" kern="100" dirty="0">
                <a:solidFill>
                  <a:schemeClr val="tx1">
                    <a:lumMod val="75000"/>
                    <a:lumOff val="25000"/>
                  </a:schemeClr>
                </a:solidFill>
                <a:latin typeface="DM Sans" panose="020B0604020202020204" charset="0"/>
                <a:ea typeface="DengXian" panose="02010600030101010101" pitchFamily="2" charset="-122"/>
                <a:cs typeface="Times New Roman" panose="02020603050405020304" pitchFamily="18" charset="0"/>
              </a:rPr>
              <a:t>I</a:t>
            </a: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 removed all punctuation and accent marks.</a:t>
            </a:r>
          </a:p>
          <a:p>
            <a:pPr marL="342900" marR="0" lvl="0" indent="-342900">
              <a:lnSpc>
                <a:spcPct val="107000"/>
              </a:lnSpc>
              <a:spcBef>
                <a:spcPts val="0"/>
              </a:spcBef>
              <a:spcAft>
                <a:spcPts val="0"/>
              </a:spcAft>
              <a:buFont typeface="Times New Roman" panose="02020603050405020304" pitchFamily="18" charset="0"/>
              <a:buChar char="•"/>
            </a:pP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All numerical values have been removed</a:t>
            </a:r>
          </a:p>
          <a:p>
            <a:pPr marL="342900" marR="0" lvl="0" indent="-342900">
              <a:lnSpc>
                <a:spcPct val="107000"/>
              </a:lnSpc>
              <a:spcBef>
                <a:spcPts val="0"/>
              </a:spcBef>
              <a:spcAft>
                <a:spcPts val="0"/>
              </a:spcAft>
              <a:buFont typeface="Times New Roman" panose="02020603050405020304" pitchFamily="18" charset="0"/>
              <a:buChar char="•"/>
            </a:pP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All the blank spaces have been eliminated.</a:t>
            </a:r>
          </a:p>
          <a:p>
            <a:pPr marL="342900" marR="0" lvl="0" indent="-342900">
              <a:lnSpc>
                <a:spcPct val="107000"/>
              </a:lnSpc>
              <a:spcBef>
                <a:spcPts val="0"/>
              </a:spcBef>
              <a:spcAft>
                <a:spcPts val="800"/>
              </a:spcAft>
              <a:buFont typeface="Times New Roman" panose="02020603050405020304" pitchFamily="18" charset="0"/>
              <a:buChar char="•"/>
            </a:pPr>
            <a:r>
              <a:rPr lang="en-US" sz="2400" kern="100" dirty="0">
                <a:solidFill>
                  <a:schemeClr val="tx1">
                    <a:lumMod val="75000"/>
                    <a:lumOff val="25000"/>
                  </a:schemeClr>
                </a:solidFill>
                <a:effectLst/>
                <a:latin typeface="DM Sans" panose="020B0604020202020204" charset="0"/>
                <a:ea typeface="DengXian" panose="02010600030101010101" pitchFamily="2" charset="-122"/>
                <a:cs typeface="Times New Roman" panose="02020603050405020304" pitchFamily="18" charset="0"/>
              </a:rPr>
              <a:t>Words that are repeated are expelled.</a:t>
            </a:r>
          </a:p>
        </p:txBody>
      </p:sp>
      <p:sp>
        <p:nvSpPr>
          <p:cNvPr id="15" name="TextBox 15"/>
          <p:cNvSpPr txBox="1"/>
          <p:nvPr/>
        </p:nvSpPr>
        <p:spPr>
          <a:xfrm>
            <a:off x="12115800" y="1285577"/>
            <a:ext cx="3719720" cy="493661"/>
          </a:xfrm>
          <a:prstGeom prst="rect">
            <a:avLst/>
          </a:prstGeom>
        </p:spPr>
        <p:txBody>
          <a:bodyPr wrap="square" lIns="0" tIns="0" rIns="0" bIns="0" rtlCol="0" anchor="t">
            <a:spAutoFit/>
          </a:bodyPr>
          <a:lstStyle/>
          <a:p>
            <a:pPr algn="ctr">
              <a:lnSpc>
                <a:spcPts val="3849"/>
              </a:lnSpc>
            </a:pPr>
            <a:r>
              <a:rPr lang="en-US" sz="3499" dirty="0">
                <a:solidFill>
                  <a:schemeClr val="tx2"/>
                </a:solidFill>
                <a:latin typeface="DM Sans Bold"/>
              </a:rPr>
              <a:t>Data Cleaning</a:t>
            </a:r>
          </a:p>
        </p:txBody>
      </p:sp>
      <p:sp>
        <p:nvSpPr>
          <p:cNvPr id="16" name="TextBox 16"/>
          <p:cNvSpPr txBox="1"/>
          <p:nvPr/>
        </p:nvSpPr>
        <p:spPr>
          <a:xfrm>
            <a:off x="9629784" y="2020506"/>
            <a:ext cx="8429615" cy="783612"/>
          </a:xfrm>
          <a:prstGeom prst="rect">
            <a:avLst/>
          </a:prstGeom>
        </p:spPr>
        <p:txBody>
          <a:bodyPr wrap="square" lIns="0" tIns="0" rIns="0" bIns="0" rtlCol="0" anchor="t">
            <a:spAutoFit/>
          </a:bodyPr>
          <a:lstStyle/>
          <a:p>
            <a:pPr algn="just">
              <a:lnSpc>
                <a:spcPts val="3080"/>
              </a:lnSpc>
            </a:pPr>
            <a:r>
              <a:rPr lang="en-US" sz="2400" dirty="0">
                <a:solidFill>
                  <a:schemeClr val="tx1">
                    <a:lumMod val="75000"/>
                    <a:lumOff val="25000"/>
                  </a:schemeClr>
                </a:solidFill>
                <a:latin typeface="DM Sans" panose="020B0604020202020204" charset="0"/>
                <a:ea typeface="SimSun" panose="02010600030101010101" pitchFamily="2" charset="-122"/>
              </a:rPr>
              <a:t>My collected data was clean before so I didn’t need to clean data.</a:t>
            </a:r>
            <a:endParaRPr lang="en-US" sz="2200" dirty="0">
              <a:solidFill>
                <a:schemeClr val="tx1">
                  <a:lumMod val="75000"/>
                  <a:lumOff val="25000"/>
                </a:schemeClr>
              </a:solidFill>
              <a:latin typeface="DM Sans" panose="020B0604020202020204" charset="0"/>
            </a:endParaRPr>
          </a:p>
        </p:txBody>
      </p:sp>
      <p:pic>
        <p:nvPicPr>
          <p:cNvPr id="14" name="Graphic 13" descr="Gears">
            <a:extLst>
              <a:ext uri="{FF2B5EF4-FFF2-40B4-BE49-F238E27FC236}">
                <a16:creationId xmlns:a16="http://schemas.microsoft.com/office/drawing/2014/main" id="{036B7B32-B701-4D03-9FA5-2A465AF0C48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97181" y="1385636"/>
            <a:ext cx="1797509" cy="1797509"/>
          </a:xfrm>
          <a:prstGeom prst="rect">
            <a:avLst/>
          </a:prstGeom>
        </p:spPr>
      </p:pic>
    </p:spTree>
    <p:extLst>
      <p:ext uri="{BB962C8B-B14F-4D97-AF65-F5344CB8AC3E}">
        <p14:creationId xmlns:p14="http://schemas.microsoft.com/office/powerpoint/2010/main" val="22843858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2396</TotalTime>
  <Words>2098</Words>
  <Application>Microsoft Office PowerPoint</Application>
  <PresentationFormat>Custom</PresentationFormat>
  <Paragraphs>267</Paragraphs>
  <Slides>18</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18</vt:i4>
      </vt:variant>
    </vt:vector>
  </HeadingPairs>
  <TitlesOfParts>
    <vt:vector size="31" baseType="lpstr">
      <vt:lpstr>DM Sans Bold</vt:lpstr>
      <vt:lpstr>Georgia</vt:lpstr>
      <vt:lpstr>DM Sans</vt:lpstr>
      <vt:lpstr>Open Sans</vt:lpstr>
      <vt:lpstr>Arial</vt:lpstr>
      <vt:lpstr>Times New Roman</vt:lpstr>
      <vt:lpstr>Elephant</vt:lpstr>
      <vt:lpstr>Showcard Gothic</vt:lpstr>
      <vt:lpstr>Georgia Pro Light</vt:lpstr>
      <vt:lpstr>Wingdings</vt:lpstr>
      <vt:lpstr>Georgia Pro Cond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Thesis Presentation by Tareq</dc:title>
  <dc:creator>MD MAHMUDUL HASAN TAREQ</dc:creator>
  <cp:lastModifiedBy>MD MAHMUDUL HASAN TAREQ</cp:lastModifiedBy>
  <cp:revision>142</cp:revision>
  <dcterms:created xsi:type="dcterms:W3CDTF">2006-08-16T00:00:00Z</dcterms:created>
  <dcterms:modified xsi:type="dcterms:W3CDTF">2023-06-04T22:30:30Z</dcterms:modified>
  <dc:identifier>DAFkOXbzxXs</dc:identifier>
</cp:coreProperties>
</file>

<file path=docProps/thumbnail.jpeg>
</file>